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emf" ContentType="image/x-emf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66"/>
  </p:notesMasterIdLst>
  <p:handoutMasterIdLst>
    <p:handoutMasterId r:id="rId67"/>
  </p:handoutMasterIdLst>
  <p:sldIdLst>
    <p:sldId id="1679" r:id="rId2"/>
    <p:sldId id="1680" r:id="rId3"/>
    <p:sldId id="1681" r:id="rId4"/>
    <p:sldId id="1682" r:id="rId5"/>
    <p:sldId id="1683" r:id="rId6"/>
    <p:sldId id="1684" r:id="rId7"/>
    <p:sldId id="1696" r:id="rId8"/>
    <p:sldId id="1697" r:id="rId9"/>
    <p:sldId id="1698" r:id="rId10"/>
    <p:sldId id="1686" r:id="rId11"/>
    <p:sldId id="1687" r:id="rId12"/>
    <p:sldId id="1688" r:id="rId13"/>
    <p:sldId id="1689" r:id="rId14"/>
    <p:sldId id="1690" r:id="rId15"/>
    <p:sldId id="1691" r:id="rId16"/>
    <p:sldId id="1692" r:id="rId17"/>
    <p:sldId id="1693" r:id="rId18"/>
    <p:sldId id="1694" r:id="rId19"/>
    <p:sldId id="1613" r:id="rId20"/>
    <p:sldId id="1546" r:id="rId21"/>
    <p:sldId id="1547" r:id="rId22"/>
    <p:sldId id="1548" r:id="rId23"/>
    <p:sldId id="1549" r:id="rId24"/>
    <p:sldId id="1550" r:id="rId25"/>
    <p:sldId id="1671" r:id="rId26"/>
    <p:sldId id="1614" r:id="rId27"/>
    <p:sldId id="1619" r:id="rId28"/>
    <p:sldId id="1632" r:id="rId29"/>
    <p:sldId id="1620" r:id="rId30"/>
    <p:sldId id="1621" r:id="rId31"/>
    <p:sldId id="1622" r:id="rId32"/>
    <p:sldId id="1623" r:id="rId33"/>
    <p:sldId id="1593" r:id="rId34"/>
    <p:sldId id="1624" r:id="rId35"/>
    <p:sldId id="1625" r:id="rId36"/>
    <p:sldId id="1626" r:id="rId37"/>
    <p:sldId id="1627" r:id="rId38"/>
    <p:sldId id="1628" r:id="rId39"/>
    <p:sldId id="1672" r:id="rId40"/>
    <p:sldId id="1615" r:id="rId41"/>
    <p:sldId id="1631" r:id="rId42"/>
    <p:sldId id="1633" r:id="rId43"/>
    <p:sldId id="1634" r:id="rId44"/>
    <p:sldId id="1635" r:id="rId45"/>
    <p:sldId id="1636" r:id="rId46"/>
    <p:sldId id="1648" r:id="rId47"/>
    <p:sldId id="1642" r:id="rId48"/>
    <p:sldId id="1647" r:id="rId49"/>
    <p:sldId id="1637" r:id="rId50"/>
    <p:sldId id="1638" r:id="rId51"/>
    <p:sldId id="1639" r:id="rId52"/>
    <p:sldId id="1640" r:id="rId53"/>
    <p:sldId id="1641" r:id="rId54"/>
    <p:sldId id="1700" r:id="rId55"/>
    <p:sldId id="1699" r:id="rId56"/>
    <p:sldId id="1702" r:id="rId57"/>
    <p:sldId id="1705" r:id="rId58"/>
    <p:sldId id="1711" r:id="rId59"/>
    <p:sldId id="1704" r:id="rId60"/>
    <p:sldId id="1707" r:id="rId61"/>
    <p:sldId id="1708" r:id="rId62"/>
    <p:sldId id="1709" r:id="rId63"/>
    <p:sldId id="1710" r:id="rId64"/>
    <p:sldId id="1695" r:id="rId65"/>
  </p:sldIdLst>
  <p:sldSz cx="9144000" cy="6858000" type="screen4x3"/>
  <p:notesSz cx="7315200" cy="96012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sz="1600" b="1" kern="1200">
        <a:solidFill>
          <a:schemeClr val="tx1"/>
        </a:solidFill>
        <a:latin typeface="Arial" charset="0"/>
        <a:ea typeface="+mn-ea"/>
        <a:cs typeface="+mn-cs"/>
      </a:defRPr>
    </a:lvl1pPr>
    <a:lvl2pPr marL="457130" algn="l" rtl="0" eaLnBrk="0" fontAlgn="base" hangingPunct="0">
      <a:spcBef>
        <a:spcPct val="0"/>
      </a:spcBef>
      <a:spcAft>
        <a:spcPct val="0"/>
      </a:spcAft>
      <a:defRPr sz="1600" b="1" kern="1200">
        <a:solidFill>
          <a:schemeClr val="tx1"/>
        </a:solidFill>
        <a:latin typeface="Arial" charset="0"/>
        <a:ea typeface="+mn-ea"/>
        <a:cs typeface="+mn-cs"/>
      </a:defRPr>
    </a:lvl2pPr>
    <a:lvl3pPr marL="914259" algn="l" rtl="0" eaLnBrk="0" fontAlgn="base" hangingPunct="0">
      <a:spcBef>
        <a:spcPct val="0"/>
      </a:spcBef>
      <a:spcAft>
        <a:spcPct val="0"/>
      </a:spcAft>
      <a:defRPr sz="1600" b="1" kern="1200">
        <a:solidFill>
          <a:schemeClr val="tx1"/>
        </a:solidFill>
        <a:latin typeface="Arial" charset="0"/>
        <a:ea typeface="+mn-ea"/>
        <a:cs typeface="+mn-cs"/>
      </a:defRPr>
    </a:lvl3pPr>
    <a:lvl4pPr marL="1371390" algn="l" rtl="0" eaLnBrk="0" fontAlgn="base" hangingPunct="0">
      <a:spcBef>
        <a:spcPct val="0"/>
      </a:spcBef>
      <a:spcAft>
        <a:spcPct val="0"/>
      </a:spcAft>
      <a:defRPr sz="1600" b="1" kern="1200">
        <a:solidFill>
          <a:schemeClr val="tx1"/>
        </a:solidFill>
        <a:latin typeface="Arial" charset="0"/>
        <a:ea typeface="+mn-ea"/>
        <a:cs typeface="+mn-cs"/>
      </a:defRPr>
    </a:lvl4pPr>
    <a:lvl5pPr marL="1828519" algn="l" rtl="0" eaLnBrk="0" fontAlgn="base" hangingPunct="0">
      <a:spcBef>
        <a:spcPct val="0"/>
      </a:spcBef>
      <a:spcAft>
        <a:spcPct val="0"/>
      </a:spcAft>
      <a:defRPr sz="1600" b="1" kern="1200">
        <a:solidFill>
          <a:schemeClr val="tx1"/>
        </a:solidFill>
        <a:latin typeface="Arial" charset="0"/>
        <a:ea typeface="+mn-ea"/>
        <a:cs typeface="+mn-cs"/>
      </a:defRPr>
    </a:lvl5pPr>
    <a:lvl6pPr marL="2285649" algn="l" defTabSz="914259" rtl="0" eaLnBrk="1" latinLnBrk="0" hangingPunct="1">
      <a:defRPr sz="1600" b="1" kern="1200">
        <a:solidFill>
          <a:schemeClr val="tx1"/>
        </a:solidFill>
        <a:latin typeface="Arial" charset="0"/>
        <a:ea typeface="+mn-ea"/>
        <a:cs typeface="+mn-cs"/>
      </a:defRPr>
    </a:lvl6pPr>
    <a:lvl7pPr marL="2742780" algn="l" defTabSz="914259" rtl="0" eaLnBrk="1" latinLnBrk="0" hangingPunct="1">
      <a:defRPr sz="1600" b="1" kern="1200">
        <a:solidFill>
          <a:schemeClr val="tx1"/>
        </a:solidFill>
        <a:latin typeface="Arial" charset="0"/>
        <a:ea typeface="+mn-ea"/>
        <a:cs typeface="+mn-cs"/>
      </a:defRPr>
    </a:lvl7pPr>
    <a:lvl8pPr marL="3199908" algn="l" defTabSz="914259" rtl="0" eaLnBrk="1" latinLnBrk="0" hangingPunct="1">
      <a:defRPr sz="1600" b="1" kern="1200">
        <a:solidFill>
          <a:schemeClr val="tx1"/>
        </a:solidFill>
        <a:latin typeface="Arial" charset="0"/>
        <a:ea typeface="+mn-ea"/>
        <a:cs typeface="+mn-cs"/>
      </a:defRPr>
    </a:lvl8pPr>
    <a:lvl9pPr marL="3657039" algn="l" defTabSz="914259" rtl="0" eaLnBrk="1" latinLnBrk="0" hangingPunct="1">
      <a:defRPr sz="1600" b="1" kern="1200">
        <a:solidFill>
          <a:schemeClr val="tx1"/>
        </a:solidFill>
        <a:latin typeface="Arial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024">
          <p15:clr>
            <a:srgbClr val="A4A3A4"/>
          </p15:clr>
        </p15:guide>
        <p15:guide id="2" pos="2304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9933"/>
    <a:srgbClr val="FFCC99"/>
    <a:srgbClr val="CCFF99"/>
    <a:srgbClr val="CC99FF"/>
    <a:srgbClr val="000066"/>
    <a:srgbClr val="996600"/>
    <a:srgbClr val="4D6997"/>
    <a:srgbClr val="6633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E8034E78-7F5D-4C2E-B375-FC64B27BC917}" styleName="Dark Style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627" autoAdjust="0"/>
    <p:restoredTop sz="75202" autoAdjust="0"/>
  </p:normalViewPr>
  <p:slideViewPr>
    <p:cSldViewPr>
      <p:cViewPr varScale="1">
        <p:scale>
          <a:sx n="103" d="100"/>
          <a:sy n="103" d="100"/>
        </p:scale>
        <p:origin x="1088" y="18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50" d="100"/>
        <a:sy n="50" d="100"/>
      </p:scale>
      <p:origin x="0" y="0"/>
    </p:cViewPr>
  </p:sorterViewPr>
  <p:notesViewPr>
    <p:cSldViewPr>
      <p:cViewPr varScale="1">
        <p:scale>
          <a:sx n="56" d="100"/>
          <a:sy n="56" d="100"/>
        </p:scale>
        <p:origin x="-1782" y="-78"/>
      </p:cViewPr>
      <p:guideLst>
        <p:guide orient="horz" pos="3024"/>
        <p:guide pos="2304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63" Type="http://schemas.openxmlformats.org/officeDocument/2006/relationships/slide" Target="slides/slide62.xml"/><Relationship Id="rId64" Type="http://schemas.openxmlformats.org/officeDocument/2006/relationships/slide" Target="slides/slide63.xml"/><Relationship Id="rId65" Type="http://schemas.openxmlformats.org/officeDocument/2006/relationships/slide" Target="slides/slide64.xml"/><Relationship Id="rId66" Type="http://schemas.openxmlformats.org/officeDocument/2006/relationships/notesMaster" Target="notesMasters/notesMaster1.xml"/><Relationship Id="rId67" Type="http://schemas.openxmlformats.org/officeDocument/2006/relationships/handoutMaster" Target="handoutMasters/handoutMaster1.xml"/><Relationship Id="rId68" Type="http://schemas.openxmlformats.org/officeDocument/2006/relationships/presProps" Target="presProps.xml"/><Relationship Id="rId69" Type="http://schemas.openxmlformats.org/officeDocument/2006/relationships/viewProps" Target="viewProps.xml"/><Relationship Id="rId50" Type="http://schemas.openxmlformats.org/officeDocument/2006/relationships/slide" Target="slides/slide49.xml"/><Relationship Id="rId51" Type="http://schemas.openxmlformats.org/officeDocument/2006/relationships/slide" Target="slides/slide50.xml"/><Relationship Id="rId52" Type="http://schemas.openxmlformats.org/officeDocument/2006/relationships/slide" Target="slides/slide51.xml"/><Relationship Id="rId53" Type="http://schemas.openxmlformats.org/officeDocument/2006/relationships/slide" Target="slides/slide52.xml"/><Relationship Id="rId54" Type="http://schemas.openxmlformats.org/officeDocument/2006/relationships/slide" Target="slides/slide53.xml"/><Relationship Id="rId55" Type="http://schemas.openxmlformats.org/officeDocument/2006/relationships/slide" Target="slides/slide54.xml"/><Relationship Id="rId56" Type="http://schemas.openxmlformats.org/officeDocument/2006/relationships/slide" Target="slides/slide55.xml"/><Relationship Id="rId57" Type="http://schemas.openxmlformats.org/officeDocument/2006/relationships/slide" Target="slides/slide56.xml"/><Relationship Id="rId58" Type="http://schemas.openxmlformats.org/officeDocument/2006/relationships/slide" Target="slides/slide57.xml"/><Relationship Id="rId59" Type="http://schemas.openxmlformats.org/officeDocument/2006/relationships/slide" Target="slides/slide58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70" Type="http://schemas.openxmlformats.org/officeDocument/2006/relationships/theme" Target="theme/theme1.xml"/><Relationship Id="rId71" Type="http://schemas.openxmlformats.org/officeDocument/2006/relationships/tableStyles" Target="tableStyles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60" Type="http://schemas.openxmlformats.org/officeDocument/2006/relationships/slide" Target="slides/slide59.xml"/><Relationship Id="rId61" Type="http://schemas.openxmlformats.org/officeDocument/2006/relationships/slide" Target="slides/slide60.xml"/><Relationship Id="rId62" Type="http://schemas.openxmlformats.org/officeDocument/2006/relationships/slide" Target="slides/slide61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49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1"/>
            <a:ext cx="3168650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96" tIns="48297" rIns="96596" bIns="48297" numCol="1" anchor="t" anchorCtr="0" compatLnSpc="1">
            <a:prstTxWarp prst="textNoShape">
              <a:avLst/>
            </a:prstTxWarp>
          </a:bodyPr>
          <a:lstStyle>
            <a:lvl1pPr defTabSz="964451">
              <a:defRPr sz="1200" b="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6499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4146551" y="1"/>
            <a:ext cx="3168650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96" tIns="48297" rIns="96596" bIns="48297" numCol="1" anchor="t" anchorCtr="0" compatLnSpc="1">
            <a:prstTxWarp prst="textNoShape">
              <a:avLst/>
            </a:prstTxWarp>
          </a:bodyPr>
          <a:lstStyle>
            <a:lvl1pPr algn="r" defTabSz="964451">
              <a:defRPr sz="1200" b="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6500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9121776"/>
            <a:ext cx="3168650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96" tIns="48297" rIns="96596" bIns="48297" numCol="1" anchor="b" anchorCtr="0" compatLnSpc="1">
            <a:prstTxWarp prst="textNoShape">
              <a:avLst/>
            </a:prstTxWarp>
          </a:bodyPr>
          <a:lstStyle>
            <a:lvl1pPr defTabSz="964451">
              <a:defRPr sz="1200" b="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6501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4146551" y="9121776"/>
            <a:ext cx="3168650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96" tIns="48297" rIns="96596" bIns="48297" numCol="1" anchor="b" anchorCtr="0" compatLnSpc="1">
            <a:prstTxWarp prst="textNoShape">
              <a:avLst/>
            </a:prstTxWarp>
          </a:bodyPr>
          <a:lstStyle>
            <a:lvl1pPr algn="r" defTabSz="964451">
              <a:defRPr sz="1200" b="0">
                <a:latin typeface="Arial" charset="0"/>
              </a:defRPr>
            </a:lvl1pPr>
          </a:lstStyle>
          <a:p>
            <a:pPr>
              <a:defRPr/>
            </a:pPr>
            <a:fld id="{D098A0DF-783C-49D9-9260-6806A799FD3D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007160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jpeg>
</file>

<file path=ppt/media/image16.png>
</file>

<file path=ppt/media/image17.png>
</file>

<file path=ppt/media/image18.png>
</file>

<file path=ppt/media/image19.jpeg>
</file>

<file path=ppt/media/image2.png>
</file>

<file path=ppt/media/image3.png>
</file>

<file path=ppt/media/image4.png>
</file>

<file path=ppt/media/image5.pn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1"/>
            <a:ext cx="3168650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96" tIns="48297" rIns="96596" bIns="48297" numCol="1" anchor="t" anchorCtr="0" compatLnSpc="1">
            <a:prstTxWarp prst="textNoShape">
              <a:avLst/>
            </a:prstTxWarp>
          </a:bodyPr>
          <a:lstStyle>
            <a:lvl1pPr defTabSz="964451" eaLnBrk="1" hangingPunct="1">
              <a:defRPr sz="1200" b="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123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4144964" y="1"/>
            <a:ext cx="3168650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96" tIns="48297" rIns="96596" bIns="48297" numCol="1" anchor="t" anchorCtr="0" compatLnSpc="1">
            <a:prstTxWarp prst="textNoShape">
              <a:avLst/>
            </a:prstTxWarp>
          </a:bodyPr>
          <a:lstStyle>
            <a:lvl1pPr algn="r" defTabSz="964451" eaLnBrk="1" hangingPunct="1">
              <a:defRPr sz="1200" b="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1204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258888" y="720725"/>
            <a:ext cx="4797425" cy="3598863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5125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731838" y="4559301"/>
            <a:ext cx="5853113" cy="432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96" tIns="48297" rIns="96596" bIns="48297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</a:p>
        </p:txBody>
      </p:sp>
      <p:sp>
        <p:nvSpPr>
          <p:cNvPr id="5126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9120189"/>
            <a:ext cx="3168650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96" tIns="48297" rIns="96596" bIns="48297" numCol="1" anchor="b" anchorCtr="0" compatLnSpc="1">
            <a:prstTxWarp prst="textNoShape">
              <a:avLst/>
            </a:prstTxWarp>
          </a:bodyPr>
          <a:lstStyle>
            <a:lvl1pPr defTabSz="964451" eaLnBrk="1" hangingPunct="1">
              <a:defRPr sz="1200" b="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127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4144964" y="9120189"/>
            <a:ext cx="3168650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96" tIns="48297" rIns="96596" bIns="48297" numCol="1" anchor="b" anchorCtr="0" compatLnSpc="1">
            <a:prstTxWarp prst="textNoShape">
              <a:avLst/>
            </a:prstTxWarp>
          </a:bodyPr>
          <a:lstStyle>
            <a:lvl1pPr algn="r" defTabSz="964451" eaLnBrk="1" hangingPunct="1">
              <a:defRPr sz="1200" b="0">
                <a:latin typeface="Arial" charset="0"/>
              </a:defRPr>
            </a:lvl1pPr>
          </a:lstStyle>
          <a:p>
            <a:pPr>
              <a:defRPr/>
            </a:pPr>
            <a:fld id="{A0D86A14-AC1F-4C9A-8DDE-CE6B11F31194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6759782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1pPr>
    <a:lvl2pPr marL="45713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2pPr>
    <a:lvl3pPr marL="914259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3pPr>
    <a:lvl4pPr marL="137139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4pPr>
    <a:lvl5pPr marL="1828519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5pPr>
    <a:lvl6pPr marL="2285649" algn="l" defTabSz="914259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2780" algn="l" defTabSz="914259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199908" algn="l" defTabSz="914259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039" algn="l" defTabSz="914259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/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(Black)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/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dk1" tx1="lt1" bg2="dk2" tx2="lt2" accent1="accent1" accent2="accent2" accent3="accent3" accent4="accent4" accent5="accent5" accent6="accent6" hlink="hlink" folHlink="folHlink"/>
  <p:sldLayoutIdLst>
    <p:sldLayoutId id="2147483653" r:id="rId1"/>
    <p:sldLayoutId id="2147483657" r:id="rId2"/>
  </p:sldLayoutIdLst>
  <p:transition/>
  <p:timing>
    <p:tnLst>
      <p:par>
        <p:cTn id="1" dur="indefinite" restart="never" nodeType="tmRoot"/>
      </p:par>
    </p:tnLst>
  </p:timing>
  <p:txStyles>
    <p:titleStyle>
      <a:lvl1pPr algn="l" rtl="0" eaLnBrk="0" fontAlgn="base" hangingPunct="0">
        <a:spcBef>
          <a:spcPct val="0"/>
        </a:spcBef>
        <a:spcAft>
          <a:spcPct val="0"/>
        </a:spcAft>
        <a:defRPr sz="3200" b="1" baseline="0">
          <a:solidFill>
            <a:schemeClr val="bg1"/>
          </a:solidFill>
          <a:latin typeface="Gill Sans"/>
          <a:ea typeface="+mj-ea"/>
          <a:cs typeface="Gill San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Arial Black" pitchFamily="34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Arial Black" pitchFamily="34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Arial Black" pitchFamily="34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Arial Black" pitchFamily="34" charset="0"/>
        </a:defRPr>
      </a:lvl5pPr>
      <a:lvl6pPr marL="457130" algn="l" rtl="0" fontAlgn="base">
        <a:spcBef>
          <a:spcPct val="0"/>
        </a:spcBef>
        <a:spcAft>
          <a:spcPct val="0"/>
        </a:spcAft>
        <a:defRPr sz="3200">
          <a:solidFill>
            <a:srgbClr val="663300"/>
          </a:solidFill>
          <a:latin typeface="Arial Black" pitchFamily="34" charset="0"/>
        </a:defRPr>
      </a:lvl6pPr>
      <a:lvl7pPr marL="914259" algn="l" rtl="0" fontAlgn="base">
        <a:spcBef>
          <a:spcPct val="0"/>
        </a:spcBef>
        <a:spcAft>
          <a:spcPct val="0"/>
        </a:spcAft>
        <a:defRPr sz="3200">
          <a:solidFill>
            <a:srgbClr val="663300"/>
          </a:solidFill>
          <a:latin typeface="Arial Black" pitchFamily="34" charset="0"/>
        </a:defRPr>
      </a:lvl7pPr>
      <a:lvl8pPr marL="1371390" algn="l" rtl="0" fontAlgn="base">
        <a:spcBef>
          <a:spcPct val="0"/>
        </a:spcBef>
        <a:spcAft>
          <a:spcPct val="0"/>
        </a:spcAft>
        <a:defRPr sz="3200">
          <a:solidFill>
            <a:srgbClr val="663300"/>
          </a:solidFill>
          <a:latin typeface="Arial Black" pitchFamily="34" charset="0"/>
        </a:defRPr>
      </a:lvl8pPr>
      <a:lvl9pPr marL="1828519" algn="l" rtl="0" fontAlgn="base">
        <a:spcBef>
          <a:spcPct val="0"/>
        </a:spcBef>
        <a:spcAft>
          <a:spcPct val="0"/>
        </a:spcAft>
        <a:defRPr sz="3200">
          <a:solidFill>
            <a:srgbClr val="663300"/>
          </a:solidFill>
          <a:latin typeface="Arial Black" pitchFamily="34" charset="0"/>
        </a:defRPr>
      </a:lvl9pPr>
    </p:titleStyle>
    <p:bodyStyle>
      <a:lvl1pPr marL="342848" indent="-342848" algn="l" rtl="0" eaLnBrk="0" fontAlgn="base" hangingPunct="0">
        <a:spcBef>
          <a:spcPct val="25000"/>
        </a:spcBef>
        <a:spcAft>
          <a:spcPct val="25000"/>
        </a:spcAft>
        <a:buClr>
          <a:srgbClr val="5675A9"/>
        </a:buClr>
        <a:buSzPct val="75000"/>
        <a:buFont typeface="Wingdings" charset="2"/>
        <a:buChar char="¢"/>
        <a:defRPr sz="2400" baseline="0">
          <a:solidFill>
            <a:schemeClr val="bg1"/>
          </a:solidFill>
          <a:latin typeface="Gill Sans"/>
          <a:ea typeface="+mn-ea"/>
          <a:cs typeface="Gill Sans"/>
        </a:defRPr>
      </a:lvl1pPr>
      <a:lvl2pPr marL="742836" indent="-285707" algn="l" rtl="0" eaLnBrk="0" fontAlgn="base" hangingPunct="0">
        <a:spcBef>
          <a:spcPct val="10000"/>
        </a:spcBef>
        <a:spcAft>
          <a:spcPct val="10000"/>
        </a:spcAft>
        <a:buClr>
          <a:srgbClr val="5675A9"/>
        </a:buClr>
        <a:buSzPct val="75000"/>
        <a:buFont typeface="Wingdings" charset="2"/>
        <a:buChar char="l"/>
        <a:defRPr sz="2000" baseline="0">
          <a:solidFill>
            <a:schemeClr val="bg1"/>
          </a:solidFill>
          <a:latin typeface="Gill Sans"/>
          <a:cs typeface="Gill Sans"/>
        </a:defRPr>
      </a:lvl2pPr>
      <a:lvl3pPr marL="1142824" indent="-228564" algn="l" rtl="0" eaLnBrk="0" fontAlgn="base" hangingPunct="0">
        <a:spcBef>
          <a:spcPct val="20000"/>
        </a:spcBef>
        <a:spcAft>
          <a:spcPct val="0"/>
        </a:spcAft>
        <a:buClr>
          <a:srgbClr val="5675A9"/>
        </a:buClr>
        <a:buChar char="•"/>
        <a:defRPr sz="1800" baseline="0">
          <a:solidFill>
            <a:schemeClr val="bg1"/>
          </a:solidFill>
          <a:latin typeface="Gill Sans"/>
          <a:cs typeface="Gill Sans"/>
        </a:defRPr>
      </a:lvl3pPr>
      <a:lvl4pPr marL="1599954" indent="-228564" algn="l" rtl="0" eaLnBrk="0" fontAlgn="base" hangingPunct="0">
        <a:spcBef>
          <a:spcPct val="20000"/>
        </a:spcBef>
        <a:spcAft>
          <a:spcPct val="0"/>
        </a:spcAft>
        <a:buClr>
          <a:srgbClr val="5675A9"/>
        </a:buClr>
        <a:buChar char="•"/>
        <a:defRPr sz="1600" baseline="0">
          <a:solidFill>
            <a:schemeClr val="bg1"/>
          </a:solidFill>
          <a:latin typeface="Gill Sans"/>
          <a:cs typeface="Gill Sans"/>
        </a:defRPr>
      </a:lvl4pPr>
      <a:lvl5pPr marL="2057085" indent="-228564" algn="l" rtl="0" eaLnBrk="0" fontAlgn="base" hangingPunct="0">
        <a:spcBef>
          <a:spcPct val="20000"/>
        </a:spcBef>
        <a:spcAft>
          <a:spcPct val="0"/>
        </a:spcAft>
        <a:buClr>
          <a:srgbClr val="5675A9"/>
        </a:buClr>
        <a:buChar char="•"/>
        <a:defRPr sz="1600" baseline="0">
          <a:solidFill>
            <a:schemeClr val="bg1"/>
          </a:solidFill>
          <a:latin typeface="Gill Sans"/>
          <a:cs typeface="Gill Sans"/>
        </a:defRPr>
      </a:lvl5pPr>
      <a:lvl6pPr marL="2514215" indent="-228564" algn="l" rtl="0" fontAlgn="base">
        <a:spcBef>
          <a:spcPct val="20000"/>
        </a:spcBef>
        <a:spcAft>
          <a:spcPct val="0"/>
        </a:spcAft>
        <a:buChar char="•"/>
        <a:defRPr sz="1600">
          <a:solidFill>
            <a:schemeClr val="tx2"/>
          </a:solidFill>
          <a:latin typeface="+mn-lt"/>
        </a:defRPr>
      </a:lvl6pPr>
      <a:lvl7pPr marL="2971344" indent="-228564" algn="l" rtl="0" fontAlgn="base">
        <a:spcBef>
          <a:spcPct val="20000"/>
        </a:spcBef>
        <a:spcAft>
          <a:spcPct val="0"/>
        </a:spcAft>
        <a:buChar char="•"/>
        <a:defRPr sz="1600">
          <a:solidFill>
            <a:schemeClr val="tx2"/>
          </a:solidFill>
          <a:latin typeface="+mn-lt"/>
        </a:defRPr>
      </a:lvl7pPr>
      <a:lvl8pPr marL="3428475" indent="-228564" algn="l" rtl="0" fontAlgn="base">
        <a:spcBef>
          <a:spcPct val="20000"/>
        </a:spcBef>
        <a:spcAft>
          <a:spcPct val="0"/>
        </a:spcAft>
        <a:buChar char="•"/>
        <a:defRPr sz="1600">
          <a:solidFill>
            <a:schemeClr val="tx2"/>
          </a:solidFill>
          <a:latin typeface="+mn-lt"/>
        </a:defRPr>
      </a:lvl8pPr>
      <a:lvl9pPr marL="3885603" indent="-228564" algn="l" rtl="0" fontAlgn="base">
        <a:spcBef>
          <a:spcPct val="20000"/>
        </a:spcBef>
        <a:spcAft>
          <a:spcPct val="0"/>
        </a:spcAft>
        <a:buChar char="•"/>
        <a:defRPr sz="1600">
          <a:solidFill>
            <a:schemeClr val="tx2"/>
          </a:solidFill>
          <a:latin typeface="+mn-lt"/>
        </a:defRPr>
      </a:lvl9pPr>
    </p:bodyStyle>
    <p:otherStyle>
      <a:defPPr>
        <a:defRPr lang="en-US"/>
      </a:defPPr>
      <a:lvl1pPr marL="0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30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259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390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519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649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2780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199908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039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8.jp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8.jp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9.png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4.png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0.png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1.png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2.png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3.png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4.png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5.jpe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5.png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8.jpg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9.png"/><Relationship Id="rId3" Type="http://schemas.openxmlformats.org/officeDocument/2006/relationships/image" Target="../media/image16.png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7.png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7.png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8.png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7.png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6.emf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8.jpg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9.jpe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7.em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8.jp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14"/>
          <p:cNvSpPr>
            <a:spLocks noChangeArrowheads="1"/>
          </p:cNvSpPr>
          <p:nvPr/>
        </p:nvSpPr>
        <p:spPr bwMode="auto">
          <a:xfrm>
            <a:off x="76200" y="1371599"/>
            <a:ext cx="8991600" cy="91440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25" tIns="45713" rIns="91425" bIns="45713" anchor="ctr"/>
          <a:lstStyle/>
          <a:p>
            <a:pPr algn="ctr" eaLnBrk="1" hangingPunct="1"/>
            <a:r>
              <a:rPr lang="en-US" sz="3200" dirty="0" smtClean="0">
                <a:solidFill>
                  <a:schemeClr val="bg2"/>
                </a:solidFill>
                <a:latin typeface="Gill Sans"/>
                <a:cs typeface="Gill Sans"/>
              </a:rPr>
              <a:t>Data-Intensive Distributed Computing</a:t>
            </a:r>
            <a:endParaRPr lang="en-US" sz="3200" dirty="0">
              <a:solidFill>
                <a:schemeClr val="bg2"/>
              </a:solidFill>
              <a:latin typeface="Gill Sans"/>
              <a:cs typeface="Gill Sans"/>
            </a:endParaRPr>
          </a:p>
        </p:txBody>
      </p:sp>
      <p:pic>
        <p:nvPicPr>
          <p:cNvPr id="9" name="Picture 13" descr="creative-commons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01600" y="6358582"/>
            <a:ext cx="1117600" cy="3937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7" name="Rectangle 14"/>
          <p:cNvSpPr>
            <a:spLocks noChangeArrowheads="1"/>
          </p:cNvSpPr>
          <p:nvPr/>
        </p:nvSpPr>
        <p:spPr bwMode="auto">
          <a:xfrm>
            <a:off x="76200" y="2971800"/>
            <a:ext cx="8991600" cy="685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25" tIns="45713" rIns="91425" bIns="45713" anchor="ctr"/>
          <a:lstStyle/>
          <a:p>
            <a:pPr algn="ctr" eaLnBrk="1" hangingPunct="1"/>
            <a:r>
              <a:rPr lang="en-US" sz="2600" b="0" dirty="0" smtClean="0">
                <a:solidFill>
                  <a:schemeClr val="bg2"/>
                </a:solidFill>
                <a:latin typeface="Gill Sans"/>
                <a:cs typeface="Gill Sans"/>
              </a:rPr>
              <a:t>Part </a:t>
            </a:r>
            <a:r>
              <a:rPr lang="en-US" sz="2600" b="0" dirty="0">
                <a:solidFill>
                  <a:schemeClr val="bg2"/>
                </a:solidFill>
                <a:latin typeface="Gill Sans"/>
                <a:cs typeface="Gill Sans"/>
              </a:rPr>
              <a:t>9</a:t>
            </a:r>
            <a:r>
              <a:rPr lang="en-US" sz="2600" b="0" dirty="0" smtClean="0">
                <a:solidFill>
                  <a:schemeClr val="bg2"/>
                </a:solidFill>
                <a:latin typeface="Gill Sans"/>
                <a:cs typeface="Gill Sans"/>
              </a:rPr>
              <a:t>: </a:t>
            </a:r>
            <a:r>
              <a:rPr lang="en-US" sz="2400" b="0" dirty="0">
                <a:solidFill>
                  <a:schemeClr val="bg2"/>
                </a:solidFill>
                <a:latin typeface="Gill Sans"/>
                <a:cs typeface="Gill Sans"/>
              </a:rPr>
              <a:t>Real-Time Data Analytics </a:t>
            </a:r>
            <a:r>
              <a:rPr lang="en-US" sz="2400" b="0" dirty="0" smtClean="0">
                <a:solidFill>
                  <a:schemeClr val="bg2"/>
                </a:solidFill>
                <a:latin typeface="Gill Sans"/>
                <a:cs typeface="Gill Sans"/>
              </a:rPr>
              <a:t>(1/2</a:t>
            </a:r>
            <a:r>
              <a:rPr lang="en-US" sz="2400" b="0" dirty="0">
                <a:solidFill>
                  <a:schemeClr val="bg2"/>
                </a:solidFill>
                <a:latin typeface="Gill Sans"/>
                <a:cs typeface="Gill Sans"/>
              </a:rPr>
              <a:t>)</a:t>
            </a:r>
            <a:endParaRPr lang="en-US" sz="2600" b="0" dirty="0">
              <a:solidFill>
                <a:schemeClr val="bg2"/>
              </a:solidFill>
              <a:latin typeface="Gill Sans"/>
              <a:cs typeface="Gill Sans"/>
            </a:endParaRPr>
          </a:p>
        </p:txBody>
      </p:sp>
      <p:sp>
        <p:nvSpPr>
          <p:cNvPr id="8" name="Text Box 11"/>
          <p:cNvSpPr txBox="1">
            <a:spLocks noChangeArrowheads="1"/>
          </p:cNvSpPr>
          <p:nvPr/>
        </p:nvSpPr>
        <p:spPr bwMode="auto">
          <a:xfrm>
            <a:off x="1371600" y="6324600"/>
            <a:ext cx="6903753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200" b="0" dirty="0">
                <a:solidFill>
                  <a:schemeClr val="bg1"/>
                </a:solidFill>
                <a:latin typeface="Gill Sans"/>
                <a:cs typeface="Gill Sans"/>
              </a:rPr>
              <a:t>This work is licensed under a Creative Commons Attribution-Noncommercial-Share Alike 3.0 United States</a:t>
            </a:r>
            <a:br>
              <a:rPr lang="en-US" sz="1200" b="0" dirty="0">
                <a:solidFill>
                  <a:schemeClr val="bg1"/>
                </a:solidFill>
                <a:latin typeface="Gill Sans"/>
                <a:cs typeface="Gill Sans"/>
              </a:rPr>
            </a:br>
            <a:r>
              <a:rPr lang="en-US" sz="1200" b="0" dirty="0">
                <a:solidFill>
                  <a:schemeClr val="bg1"/>
                </a:solidFill>
                <a:latin typeface="Gill Sans"/>
                <a:cs typeface="Gill Sans"/>
              </a:rPr>
              <a:t>See http://creativecommons.org/licenses/by-nc-sa/3.0/us/ for details</a:t>
            </a:r>
          </a:p>
        </p:txBody>
      </p:sp>
      <p:sp>
        <p:nvSpPr>
          <p:cNvPr id="10" name="Rectangle 14"/>
          <p:cNvSpPr>
            <a:spLocks noChangeArrowheads="1"/>
          </p:cNvSpPr>
          <p:nvPr/>
        </p:nvSpPr>
        <p:spPr bwMode="auto">
          <a:xfrm>
            <a:off x="0" y="2057400"/>
            <a:ext cx="9144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25" tIns="45713" rIns="91425" bIns="45713" anchor="ctr"/>
          <a:lstStyle/>
          <a:p>
            <a:pPr algn="ctr" eaLnBrk="1" hangingPunct="1"/>
            <a:r>
              <a:rPr lang="en-US" sz="2400" b="0" dirty="0">
                <a:solidFill>
                  <a:schemeClr val="bg2"/>
                </a:solidFill>
                <a:latin typeface="Gill Sans"/>
                <a:cs typeface="Gill Sans"/>
              </a:rPr>
              <a:t>CS </a:t>
            </a:r>
            <a:r>
              <a:rPr lang="en-US" sz="2400" b="0" dirty="0" smtClean="0">
                <a:solidFill>
                  <a:schemeClr val="bg2"/>
                </a:solidFill>
                <a:latin typeface="Gill Sans"/>
                <a:cs typeface="Gill Sans"/>
              </a:rPr>
              <a:t>451/651 431/631 </a:t>
            </a:r>
            <a:r>
              <a:rPr lang="en-US" sz="2400" b="0" dirty="0">
                <a:solidFill>
                  <a:schemeClr val="bg2"/>
                </a:solidFill>
                <a:latin typeface="Gill Sans"/>
                <a:cs typeface="Gill Sans"/>
              </a:rPr>
              <a:t>(Winter </a:t>
            </a:r>
            <a:r>
              <a:rPr lang="en-US" sz="2400" b="0" dirty="0" smtClean="0">
                <a:solidFill>
                  <a:schemeClr val="bg2"/>
                </a:solidFill>
                <a:latin typeface="Gill Sans"/>
                <a:cs typeface="Gill Sans"/>
              </a:rPr>
              <a:t>2018)</a:t>
            </a:r>
            <a:endParaRPr lang="en-US" sz="2400" b="0" dirty="0">
              <a:solidFill>
                <a:schemeClr val="bg2"/>
              </a:solidFill>
              <a:latin typeface="Gill Sans"/>
              <a:cs typeface="Gill Sans"/>
            </a:endParaRPr>
          </a:p>
        </p:txBody>
      </p:sp>
      <p:sp>
        <p:nvSpPr>
          <p:cNvPr id="12" name="Rectangle 14"/>
          <p:cNvSpPr>
            <a:spLocks noChangeArrowheads="1"/>
          </p:cNvSpPr>
          <p:nvPr/>
        </p:nvSpPr>
        <p:spPr bwMode="auto">
          <a:xfrm>
            <a:off x="76200" y="4572000"/>
            <a:ext cx="8991600" cy="762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25" tIns="45713" rIns="91425" bIns="45713" anchor="ctr"/>
          <a:lstStyle/>
          <a:p>
            <a:pPr algn="ctr" eaLnBrk="1" hangingPunct="1"/>
            <a:r>
              <a:rPr lang="en-US" sz="2400" b="0" dirty="0" smtClean="0">
                <a:solidFill>
                  <a:schemeClr val="bg2"/>
                </a:solidFill>
                <a:latin typeface="Gill Sans"/>
                <a:cs typeface="Gill Sans"/>
              </a:rPr>
              <a:t>Jimmy Lin</a:t>
            </a:r>
          </a:p>
          <a:p>
            <a:pPr algn="ctr" eaLnBrk="1" hangingPunct="1"/>
            <a:r>
              <a:rPr lang="en-US" sz="2000" b="0" dirty="0" smtClean="0">
                <a:solidFill>
                  <a:schemeClr val="bg2"/>
                </a:solidFill>
                <a:latin typeface="Gill Sans"/>
                <a:cs typeface="Gill Sans"/>
              </a:rPr>
              <a:t>David R. Cheriton School of Computer Science</a:t>
            </a:r>
          </a:p>
          <a:p>
            <a:pPr algn="ctr" eaLnBrk="1" hangingPunct="1"/>
            <a:r>
              <a:rPr lang="en-US" sz="2000" b="0" dirty="0" smtClean="0">
                <a:solidFill>
                  <a:schemeClr val="bg2"/>
                </a:solidFill>
                <a:latin typeface="Gill Sans"/>
                <a:cs typeface="Gill Sans"/>
              </a:rPr>
              <a:t>University of Waterloo</a:t>
            </a:r>
            <a:endParaRPr lang="en-US" sz="2000" b="0" dirty="0">
              <a:solidFill>
                <a:schemeClr val="bg2"/>
              </a:solidFill>
              <a:latin typeface="Gill Sans"/>
              <a:cs typeface="Gill Sans"/>
            </a:endParaRPr>
          </a:p>
        </p:txBody>
      </p:sp>
      <p:sp>
        <p:nvSpPr>
          <p:cNvPr id="11" name="Rectangle 14"/>
          <p:cNvSpPr>
            <a:spLocks noChangeArrowheads="1"/>
          </p:cNvSpPr>
          <p:nvPr/>
        </p:nvSpPr>
        <p:spPr bwMode="auto">
          <a:xfrm>
            <a:off x="76200" y="3352801"/>
            <a:ext cx="8991600" cy="762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25" tIns="45713" rIns="91425" bIns="45713" anchor="ctr"/>
          <a:lstStyle/>
          <a:p>
            <a:pPr algn="ctr" eaLnBrk="1" hangingPunct="1"/>
            <a:r>
              <a:rPr lang="en-US" sz="2400" b="0" dirty="0" smtClean="0">
                <a:solidFill>
                  <a:schemeClr val="bg2"/>
                </a:solidFill>
                <a:latin typeface="Gill Sans"/>
                <a:cs typeface="Gill Sans"/>
              </a:rPr>
              <a:t>March 27, 2018</a:t>
            </a:r>
            <a:endParaRPr lang="en-US" sz="2400" b="0" dirty="0">
              <a:solidFill>
                <a:schemeClr val="bg2"/>
              </a:solidFill>
              <a:latin typeface="Gill Sans"/>
              <a:cs typeface="Gill Sans"/>
            </a:endParaRPr>
          </a:p>
        </p:txBody>
      </p:sp>
      <p:sp>
        <p:nvSpPr>
          <p:cNvPr id="14" name="TextBox 13"/>
          <p:cNvSpPr txBox="1">
            <a:spLocks noChangeArrowheads="1"/>
          </p:cNvSpPr>
          <p:nvPr/>
        </p:nvSpPr>
        <p:spPr bwMode="auto">
          <a:xfrm>
            <a:off x="1371600" y="5943600"/>
            <a:ext cx="6327373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800" b="0" dirty="0" smtClean="0">
                <a:solidFill>
                  <a:schemeClr val="bg1"/>
                </a:solidFill>
                <a:latin typeface="Gill Sans"/>
                <a:cs typeface="Gill Sans"/>
              </a:rPr>
              <a:t>These slides are available at http</a:t>
            </a:r>
            <a:r>
              <a:rPr lang="en-US" sz="1800" b="0" dirty="0">
                <a:solidFill>
                  <a:schemeClr val="bg1"/>
                </a:solidFill>
                <a:latin typeface="Gill Sans"/>
                <a:cs typeface="Gill Sans"/>
              </a:rPr>
              <a:t>://</a:t>
            </a:r>
            <a:r>
              <a:rPr lang="en-US" sz="1800" b="0" dirty="0" err="1" smtClean="0">
                <a:solidFill>
                  <a:schemeClr val="bg1"/>
                </a:solidFill>
                <a:latin typeface="Gill Sans"/>
                <a:cs typeface="Gill Sans"/>
              </a:rPr>
              <a:t>lintool.github.io</a:t>
            </a:r>
            <a:r>
              <a:rPr lang="en-US" sz="1800" b="0" dirty="0" smtClean="0">
                <a:solidFill>
                  <a:schemeClr val="bg1"/>
                </a:solidFill>
                <a:latin typeface="Gill Sans"/>
                <a:cs typeface="Gill Sans"/>
              </a:rPr>
              <a:t>/bigdata-2018w/</a:t>
            </a:r>
          </a:p>
        </p:txBody>
      </p:sp>
      <p:pic>
        <p:nvPicPr>
          <p:cNvPr id="2" name="Picture 1" descr="waterloo_logo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28360" y="381000"/>
            <a:ext cx="2910840" cy="7184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7936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What is a data stream?</a:t>
            </a:r>
          </a:p>
        </p:txBody>
      </p:sp>
      <p:sp>
        <p:nvSpPr>
          <p:cNvPr id="34" name="TextBox 33"/>
          <p:cNvSpPr txBox="1"/>
          <p:nvPr/>
        </p:nvSpPr>
        <p:spPr>
          <a:xfrm>
            <a:off x="0" y="2178784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Sequence of items:</a:t>
            </a:r>
          </a:p>
        </p:txBody>
      </p:sp>
      <p:sp>
        <p:nvSpPr>
          <p:cNvPr id="35" name="TextBox 34"/>
          <p:cNvSpPr txBox="1"/>
          <p:nvPr/>
        </p:nvSpPr>
        <p:spPr>
          <a:xfrm>
            <a:off x="0" y="2559784"/>
            <a:ext cx="9144000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Structured (e.g., tuples)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Ordered (implicitly or </a:t>
            </a:r>
            <a:r>
              <a:rPr lang="en-US" sz="2000" b="0" kern="0" dirty="0" err="1">
                <a:solidFill>
                  <a:srgbClr val="0070C0"/>
                </a:solidFill>
                <a:latin typeface="Gill Sans"/>
                <a:cs typeface="Gill Sans"/>
              </a:rPr>
              <a:t>timestamped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)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Arriving continuously at high volumes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Sometimes not possible to store entirely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Sometimes not possible to even examine all items</a:t>
            </a:r>
          </a:p>
        </p:txBody>
      </p:sp>
    </p:spTree>
    <p:extLst>
      <p:ext uri="{BB962C8B-B14F-4D97-AF65-F5344CB8AC3E}">
        <p14:creationId xmlns:p14="http://schemas.microsoft.com/office/powerpoint/2010/main" val="984357743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Applications</a:t>
            </a:r>
            <a:endParaRPr lang="en-US" sz="36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0" y="2057400"/>
            <a:ext cx="9144000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Network traffic monitoring</a:t>
            </a:r>
          </a:p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Datacenter telemetry monitoring</a:t>
            </a:r>
          </a:p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Sensor networks monitoring</a:t>
            </a:r>
          </a:p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Credit card fraud detection</a:t>
            </a:r>
          </a:p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Stock market analysis</a:t>
            </a:r>
          </a:p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Online mining of click streams</a:t>
            </a:r>
          </a:p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Monitoring social media streams</a:t>
            </a:r>
          </a:p>
        </p:txBody>
      </p:sp>
    </p:spTree>
    <p:extLst>
      <p:ext uri="{BB962C8B-B14F-4D97-AF65-F5344CB8AC3E}">
        <p14:creationId xmlns:p14="http://schemas.microsoft.com/office/powerpoint/2010/main" val="2034053760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What exactly do you do?</a:t>
            </a:r>
          </a:p>
        </p:txBody>
      </p:sp>
      <p:sp>
        <p:nvSpPr>
          <p:cNvPr id="34" name="TextBox 33"/>
          <p:cNvSpPr txBox="1"/>
          <p:nvPr/>
        </p:nvSpPr>
        <p:spPr>
          <a:xfrm>
            <a:off x="0" y="18288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“Standard” relational operations:</a:t>
            </a:r>
          </a:p>
        </p:txBody>
      </p:sp>
      <p:sp>
        <p:nvSpPr>
          <p:cNvPr id="35" name="TextBox 34"/>
          <p:cNvSpPr txBox="1"/>
          <p:nvPr/>
        </p:nvSpPr>
        <p:spPr>
          <a:xfrm>
            <a:off x="0" y="2209800"/>
            <a:ext cx="914400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Select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Project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Transform (i.e., apply custom UDF)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Group by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Join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Aggregations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0" y="5253335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FF0000"/>
                </a:solidFill>
                <a:latin typeface="Gill Sans"/>
                <a:cs typeface="Gill Sans"/>
              </a:rPr>
              <a:t>What else do you need to make this “work”?</a:t>
            </a:r>
          </a:p>
        </p:txBody>
      </p:sp>
    </p:spTree>
    <p:extLst>
      <p:ext uri="{BB962C8B-B14F-4D97-AF65-F5344CB8AC3E}">
        <p14:creationId xmlns:p14="http://schemas.microsoft.com/office/powerpoint/2010/main" val="549367727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" grpId="0"/>
      <p:bldP spid="35" grpId="0"/>
      <p:bldP spid="5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Issues of Semantics</a:t>
            </a:r>
          </a:p>
        </p:txBody>
      </p:sp>
      <p:sp>
        <p:nvSpPr>
          <p:cNvPr id="34" name="TextBox 33"/>
          <p:cNvSpPr txBox="1"/>
          <p:nvPr/>
        </p:nvSpPr>
        <p:spPr>
          <a:xfrm>
            <a:off x="0" y="171438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Group by… aggregate</a:t>
            </a:r>
          </a:p>
        </p:txBody>
      </p:sp>
      <p:sp>
        <p:nvSpPr>
          <p:cNvPr id="35" name="TextBox 34"/>
          <p:cNvSpPr txBox="1"/>
          <p:nvPr/>
        </p:nvSpPr>
        <p:spPr>
          <a:xfrm>
            <a:off x="0" y="2095380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When do you stop grouping and start aggregating?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0" y="259056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Joining a stream and a static source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0" y="2971560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Simple lookup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0" y="346698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Joining two streams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0" y="3847980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How long do you wait for the join key in the other stream?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0" y="440049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Joining two streams, group by and aggregation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0" y="4781490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When do you stop joining?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0" y="5943600"/>
            <a:ext cx="9144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tabLst>
                <a:tab pos="292100" algn="l"/>
                <a:tab pos="520700" algn="l"/>
              </a:tabLst>
            </a:pPr>
            <a:r>
              <a:rPr lang="en-US" sz="2800" b="0" dirty="0" smtClean="0">
                <a:solidFill>
                  <a:srgbClr val="FF0000"/>
                </a:solidFill>
                <a:latin typeface="Gill Sans"/>
                <a:cs typeface="Gill Sans"/>
              </a:rPr>
              <a:t>What’s the solution?</a:t>
            </a:r>
            <a:endParaRPr lang="en-US" sz="2800" b="0" dirty="0">
              <a:solidFill>
                <a:srgbClr val="FF000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1191189236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" grpId="0"/>
      <p:bldP spid="35" grpId="0"/>
      <p:bldP spid="6" grpId="0"/>
      <p:bldP spid="7" grpId="0"/>
      <p:bldP spid="8" grpId="0"/>
      <p:bldP spid="9" grpId="0"/>
      <p:bldP spid="10" grpId="0"/>
      <p:bldP spid="11" grpId="0"/>
      <p:bldP spid="12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Windows</a:t>
            </a:r>
            <a:endParaRPr lang="en-US" sz="36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0" y="18288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Windows restrict processing scope:</a:t>
            </a:r>
          </a:p>
        </p:txBody>
      </p:sp>
      <p:sp>
        <p:nvSpPr>
          <p:cNvPr id="35" name="TextBox 34"/>
          <p:cNvSpPr txBox="1"/>
          <p:nvPr/>
        </p:nvSpPr>
        <p:spPr>
          <a:xfrm>
            <a:off x="0" y="2209800"/>
            <a:ext cx="9144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Windows based on ordering attributes (e.g., time) 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Windows based on item (record) counts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Windows based on explicit markers (e.g., punctuations</a:t>
            </a: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)</a:t>
            </a:r>
            <a:endParaRPr lang="en-US" sz="2000" b="0" kern="0" dirty="0">
              <a:solidFill>
                <a:srgbClr val="0070C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1474932118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Windows on Ordering Attributes</a:t>
            </a:r>
          </a:p>
        </p:txBody>
      </p:sp>
      <p:sp>
        <p:nvSpPr>
          <p:cNvPr id="34" name="TextBox 33"/>
          <p:cNvSpPr txBox="1"/>
          <p:nvPr/>
        </p:nvSpPr>
        <p:spPr>
          <a:xfrm>
            <a:off x="0" y="1524000"/>
            <a:ext cx="9144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Assumes the existence of an attribute that </a:t>
            </a:r>
            <a:endParaRPr lang="en-US" sz="2400" b="0" kern="0" dirty="0" smtClean="0">
              <a:solidFill>
                <a:srgbClr val="000000"/>
              </a:solidFill>
              <a:latin typeface="Gill Sans"/>
              <a:cs typeface="Gill Sans"/>
            </a:endParaRPr>
          </a:p>
          <a:p>
            <a:pPr lvl="0" algn="ctr">
              <a:defRPr/>
            </a:pP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defines </a:t>
            </a: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the order of stream elements (e.g., time)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0" y="2598003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Let </a:t>
            </a:r>
            <a:r>
              <a:rPr lang="en-US" sz="2400" b="0" i="1" kern="0" dirty="0">
                <a:solidFill>
                  <a:srgbClr val="000000"/>
                </a:solidFill>
                <a:latin typeface="Gill Sans"/>
                <a:cs typeface="Gill Sans"/>
              </a:rPr>
              <a:t>T</a:t>
            </a: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 be the window size in units of the ordering attribute</a:t>
            </a:r>
          </a:p>
        </p:txBody>
      </p:sp>
      <p:cxnSp>
        <p:nvCxnSpPr>
          <p:cNvPr id="6" name="Straight Arrow Connector 5"/>
          <p:cNvCxnSpPr/>
          <p:nvPr/>
        </p:nvCxnSpPr>
        <p:spPr bwMode="auto">
          <a:xfrm>
            <a:off x="899592" y="4290700"/>
            <a:ext cx="7344816" cy="0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accent5"/>
            </a:solidFill>
            <a:prstDash val="solid"/>
            <a:round/>
            <a:headEnd type="none" w="med" len="med"/>
            <a:tailEnd type="arrow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7" name="Straight Arrow Connector 6"/>
          <p:cNvCxnSpPr/>
          <p:nvPr/>
        </p:nvCxnSpPr>
        <p:spPr bwMode="auto">
          <a:xfrm>
            <a:off x="899592" y="5730860"/>
            <a:ext cx="7344816" cy="0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rgbClr val="63891F"/>
            </a:solidFill>
            <a:prstDash val="solid"/>
            <a:round/>
            <a:headEnd type="none" w="med" len="med"/>
            <a:tailEnd type="arrow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8" name="TextBox 7"/>
          <p:cNvSpPr txBox="1"/>
          <p:nvPr/>
        </p:nvSpPr>
        <p:spPr>
          <a:xfrm>
            <a:off x="1619672" y="3869395"/>
            <a:ext cx="33679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i="1" dirty="0" smtClean="0">
                <a:solidFill>
                  <a:srgbClr val="CF103A"/>
                </a:solidFill>
                <a:latin typeface="+mn-lt"/>
              </a:rPr>
              <a:t>t</a:t>
            </a:r>
            <a:r>
              <a:rPr lang="en-US" sz="1600" baseline="-25000" dirty="0" smtClean="0">
                <a:solidFill>
                  <a:srgbClr val="CF103A"/>
                </a:solidFill>
                <a:latin typeface="+mn-lt"/>
              </a:rPr>
              <a:t>1</a:t>
            </a:r>
            <a:endParaRPr lang="en-US" sz="1600" baseline="-25000" dirty="0">
              <a:solidFill>
                <a:srgbClr val="CF103A"/>
              </a:solidFill>
              <a:latin typeface="+mn-lt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2171733" y="3869395"/>
            <a:ext cx="33679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i="1" dirty="0" smtClean="0">
                <a:solidFill>
                  <a:srgbClr val="CF103A"/>
                </a:solidFill>
                <a:latin typeface="+mn-lt"/>
              </a:rPr>
              <a:t>t</a:t>
            </a:r>
            <a:r>
              <a:rPr lang="en-US" sz="1600" baseline="-25000" dirty="0">
                <a:solidFill>
                  <a:srgbClr val="CF103A"/>
                </a:solidFill>
                <a:latin typeface="+mn-lt"/>
              </a:rPr>
              <a:t>2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2723794" y="3869395"/>
            <a:ext cx="33679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i="1" dirty="0" smtClean="0">
                <a:solidFill>
                  <a:srgbClr val="CF103A"/>
                </a:solidFill>
                <a:latin typeface="+mn-lt"/>
              </a:rPr>
              <a:t>t</a:t>
            </a:r>
            <a:r>
              <a:rPr lang="en-US" sz="1600" baseline="-25000" dirty="0">
                <a:solidFill>
                  <a:srgbClr val="CF103A"/>
                </a:solidFill>
                <a:latin typeface="+mn-lt"/>
              </a:rPr>
              <a:t>3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3275856" y="3869395"/>
            <a:ext cx="33679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i="1" dirty="0" smtClean="0">
                <a:solidFill>
                  <a:srgbClr val="CF103A"/>
                </a:solidFill>
                <a:latin typeface="+mn-lt"/>
              </a:rPr>
              <a:t>t</a:t>
            </a:r>
            <a:r>
              <a:rPr lang="en-US" sz="1600" baseline="-25000" dirty="0">
                <a:solidFill>
                  <a:srgbClr val="CF103A"/>
                </a:solidFill>
                <a:latin typeface="+mn-lt"/>
              </a:rPr>
              <a:t>4</a:t>
            </a:r>
          </a:p>
        </p:txBody>
      </p:sp>
      <p:cxnSp>
        <p:nvCxnSpPr>
          <p:cNvPr id="12" name="Straight Connector 11"/>
          <p:cNvCxnSpPr/>
          <p:nvPr/>
        </p:nvCxnSpPr>
        <p:spPr bwMode="auto">
          <a:xfrm>
            <a:off x="1763688" y="4290700"/>
            <a:ext cx="0" cy="216024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rgbClr val="758085"/>
            </a:solidFill>
            <a:prstDash val="dash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13" name="Straight Connector 12"/>
          <p:cNvCxnSpPr/>
          <p:nvPr/>
        </p:nvCxnSpPr>
        <p:spPr bwMode="auto">
          <a:xfrm>
            <a:off x="2339752" y="4290700"/>
            <a:ext cx="0" cy="432048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rgbClr val="758085"/>
            </a:solidFill>
            <a:prstDash val="dash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14" name="Straight Connector 13"/>
          <p:cNvCxnSpPr/>
          <p:nvPr/>
        </p:nvCxnSpPr>
        <p:spPr bwMode="auto">
          <a:xfrm>
            <a:off x="2915816" y="4290700"/>
            <a:ext cx="0" cy="576064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rgbClr val="758085"/>
            </a:solidFill>
            <a:prstDash val="dash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15" name="Straight Connector 14"/>
          <p:cNvCxnSpPr/>
          <p:nvPr/>
        </p:nvCxnSpPr>
        <p:spPr bwMode="auto">
          <a:xfrm>
            <a:off x="3491880" y="4290700"/>
            <a:ext cx="0" cy="720080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rgbClr val="758085"/>
            </a:solidFill>
            <a:prstDash val="dash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16" name="TextBox 15"/>
          <p:cNvSpPr txBox="1"/>
          <p:nvPr/>
        </p:nvSpPr>
        <p:spPr>
          <a:xfrm>
            <a:off x="4523242" y="3880138"/>
            <a:ext cx="37596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i="1" dirty="0" smtClean="0">
                <a:solidFill>
                  <a:srgbClr val="CF103A"/>
                </a:solidFill>
                <a:latin typeface="+mn-lt"/>
              </a:rPr>
              <a:t>t</a:t>
            </a:r>
            <a:r>
              <a:rPr lang="en-US" sz="1600" baseline="-25000" dirty="0" smtClean="0">
                <a:solidFill>
                  <a:srgbClr val="CF103A"/>
                </a:solidFill>
                <a:latin typeface="+mn-lt"/>
              </a:rPr>
              <a:t>1</a:t>
            </a:r>
            <a:r>
              <a:rPr lang="en-US" sz="1600" dirty="0" smtClean="0">
                <a:solidFill>
                  <a:srgbClr val="CF103A"/>
                </a:solidFill>
                <a:latin typeface="+mn-lt"/>
              </a:rPr>
              <a:t>'</a:t>
            </a:r>
            <a:endParaRPr lang="en-US" sz="1600" dirty="0">
              <a:solidFill>
                <a:srgbClr val="CF103A"/>
              </a:solidFill>
              <a:latin typeface="+mn-lt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5075303" y="3880138"/>
            <a:ext cx="37476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i="1" dirty="0" smtClean="0">
                <a:solidFill>
                  <a:srgbClr val="CF103A"/>
                </a:solidFill>
                <a:latin typeface="+mn-lt"/>
              </a:rPr>
              <a:t>t</a:t>
            </a:r>
            <a:r>
              <a:rPr lang="en-US" sz="1600" baseline="-25000" dirty="0" smtClean="0">
                <a:solidFill>
                  <a:srgbClr val="CF103A"/>
                </a:solidFill>
                <a:latin typeface="+mn-lt"/>
              </a:rPr>
              <a:t>2</a:t>
            </a:r>
            <a:r>
              <a:rPr lang="en-US" sz="1600" dirty="0" smtClean="0">
                <a:solidFill>
                  <a:srgbClr val="CF103A"/>
                </a:solidFill>
                <a:latin typeface="+mn-lt"/>
              </a:rPr>
              <a:t>’</a:t>
            </a:r>
            <a:endParaRPr lang="en-US" sz="1600" dirty="0">
              <a:solidFill>
                <a:srgbClr val="CF103A"/>
              </a:solidFill>
              <a:latin typeface="+mn-lt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5627364" y="3880138"/>
            <a:ext cx="37476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i="1" dirty="0" smtClean="0">
                <a:solidFill>
                  <a:srgbClr val="CF103A"/>
                </a:solidFill>
                <a:latin typeface="+mn-lt"/>
              </a:rPr>
              <a:t>t</a:t>
            </a:r>
            <a:r>
              <a:rPr lang="en-US" sz="1600" baseline="-25000" dirty="0" smtClean="0">
                <a:solidFill>
                  <a:srgbClr val="CF103A"/>
                </a:solidFill>
                <a:latin typeface="+mn-lt"/>
              </a:rPr>
              <a:t>3</a:t>
            </a:r>
            <a:r>
              <a:rPr lang="en-US" sz="1600" dirty="0" smtClean="0">
                <a:solidFill>
                  <a:srgbClr val="CF103A"/>
                </a:solidFill>
                <a:latin typeface="+mn-lt"/>
              </a:rPr>
              <a:t>’</a:t>
            </a:r>
            <a:endParaRPr lang="en-US" sz="1600" dirty="0">
              <a:solidFill>
                <a:srgbClr val="CF103A"/>
              </a:solidFill>
              <a:latin typeface="+mn-lt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6179426" y="3880138"/>
            <a:ext cx="37476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i="1" dirty="0" smtClean="0">
                <a:solidFill>
                  <a:srgbClr val="CF103A"/>
                </a:solidFill>
                <a:latin typeface="+mn-lt"/>
              </a:rPr>
              <a:t>t</a:t>
            </a:r>
            <a:r>
              <a:rPr lang="en-US" sz="1600" baseline="-25000" dirty="0" smtClean="0">
                <a:solidFill>
                  <a:srgbClr val="CF103A"/>
                </a:solidFill>
                <a:latin typeface="+mn-lt"/>
              </a:rPr>
              <a:t>4</a:t>
            </a:r>
            <a:r>
              <a:rPr lang="en-US" sz="1600" dirty="0" smtClean="0">
                <a:solidFill>
                  <a:srgbClr val="CF103A"/>
                </a:solidFill>
                <a:latin typeface="+mn-lt"/>
              </a:rPr>
              <a:t>’</a:t>
            </a:r>
            <a:endParaRPr lang="en-US" sz="1600" dirty="0">
              <a:solidFill>
                <a:srgbClr val="CF103A"/>
              </a:solidFill>
              <a:latin typeface="+mn-lt"/>
            </a:endParaRPr>
          </a:p>
        </p:txBody>
      </p:sp>
      <p:cxnSp>
        <p:nvCxnSpPr>
          <p:cNvPr id="21" name="Straight Connector 20"/>
          <p:cNvCxnSpPr/>
          <p:nvPr/>
        </p:nvCxnSpPr>
        <p:spPr bwMode="auto">
          <a:xfrm>
            <a:off x="4644008" y="4290700"/>
            <a:ext cx="0" cy="216024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rgbClr val="758085"/>
            </a:solidFill>
            <a:prstDash val="dash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22" name="Straight Connector 21"/>
          <p:cNvCxnSpPr/>
          <p:nvPr/>
        </p:nvCxnSpPr>
        <p:spPr bwMode="auto">
          <a:xfrm>
            <a:off x="5220072" y="4290700"/>
            <a:ext cx="0" cy="432048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rgbClr val="758085"/>
            </a:solidFill>
            <a:prstDash val="dash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23" name="Straight Connector 22"/>
          <p:cNvCxnSpPr/>
          <p:nvPr/>
        </p:nvCxnSpPr>
        <p:spPr bwMode="auto">
          <a:xfrm>
            <a:off x="5796136" y="4290700"/>
            <a:ext cx="0" cy="576064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rgbClr val="758085"/>
            </a:solidFill>
            <a:prstDash val="dash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24" name="Straight Connector 23"/>
          <p:cNvCxnSpPr/>
          <p:nvPr/>
        </p:nvCxnSpPr>
        <p:spPr bwMode="auto">
          <a:xfrm>
            <a:off x="6372200" y="4290700"/>
            <a:ext cx="0" cy="720080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rgbClr val="758085"/>
            </a:solidFill>
            <a:prstDash val="dash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25" name="Straight Connector 24"/>
          <p:cNvCxnSpPr/>
          <p:nvPr/>
        </p:nvCxnSpPr>
        <p:spPr bwMode="auto">
          <a:xfrm>
            <a:off x="1763688" y="4506724"/>
            <a:ext cx="2880320" cy="0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rgbClr val="002244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26" name="Straight Connector 25"/>
          <p:cNvCxnSpPr/>
          <p:nvPr/>
        </p:nvCxnSpPr>
        <p:spPr bwMode="auto">
          <a:xfrm>
            <a:off x="2339752" y="4722748"/>
            <a:ext cx="2880320" cy="0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rgbClr val="002244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27" name="Straight Connector 26"/>
          <p:cNvCxnSpPr/>
          <p:nvPr/>
        </p:nvCxnSpPr>
        <p:spPr bwMode="auto">
          <a:xfrm>
            <a:off x="2915816" y="4866764"/>
            <a:ext cx="2880320" cy="0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rgbClr val="002244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28" name="Straight Connector 27"/>
          <p:cNvCxnSpPr/>
          <p:nvPr/>
        </p:nvCxnSpPr>
        <p:spPr bwMode="auto">
          <a:xfrm>
            <a:off x="3491880" y="5010780"/>
            <a:ext cx="2880320" cy="0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rgbClr val="002244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29" name="TextBox 28"/>
          <p:cNvSpPr txBox="1"/>
          <p:nvPr/>
        </p:nvSpPr>
        <p:spPr>
          <a:xfrm>
            <a:off x="1619672" y="5320298"/>
            <a:ext cx="33679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i="1" dirty="0" smtClean="0">
                <a:solidFill>
                  <a:srgbClr val="CF103A"/>
                </a:solidFill>
                <a:latin typeface="+mn-lt"/>
              </a:rPr>
              <a:t>t</a:t>
            </a:r>
            <a:r>
              <a:rPr lang="en-US" sz="1600" baseline="-25000" dirty="0" smtClean="0">
                <a:solidFill>
                  <a:srgbClr val="CF103A"/>
                </a:solidFill>
                <a:latin typeface="+mn-lt"/>
              </a:rPr>
              <a:t>1</a:t>
            </a:r>
            <a:endParaRPr lang="en-US" sz="1600" baseline="-25000" dirty="0">
              <a:solidFill>
                <a:srgbClr val="CF103A"/>
              </a:solidFill>
              <a:latin typeface="+mn-lt"/>
            </a:endParaRPr>
          </a:p>
        </p:txBody>
      </p:sp>
      <p:cxnSp>
        <p:nvCxnSpPr>
          <p:cNvPr id="30" name="Straight Connector 29"/>
          <p:cNvCxnSpPr/>
          <p:nvPr/>
        </p:nvCxnSpPr>
        <p:spPr bwMode="auto">
          <a:xfrm>
            <a:off x="1763688" y="5792125"/>
            <a:ext cx="0" cy="216024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rgbClr val="758085"/>
            </a:solidFill>
            <a:prstDash val="dash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31" name="TextBox 30"/>
          <p:cNvSpPr txBox="1"/>
          <p:nvPr/>
        </p:nvSpPr>
        <p:spPr>
          <a:xfrm>
            <a:off x="3947178" y="5320298"/>
            <a:ext cx="33679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i="1" dirty="0" smtClean="0">
                <a:solidFill>
                  <a:srgbClr val="CF103A"/>
                </a:solidFill>
                <a:latin typeface="+mn-lt"/>
              </a:rPr>
              <a:t>t</a:t>
            </a:r>
            <a:r>
              <a:rPr lang="en-US" sz="1600" baseline="-25000" dirty="0">
                <a:solidFill>
                  <a:srgbClr val="CF103A"/>
                </a:solidFill>
                <a:latin typeface="+mn-lt"/>
              </a:rPr>
              <a:t>2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6251434" y="5248290"/>
            <a:ext cx="33679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i="1" dirty="0" smtClean="0">
                <a:solidFill>
                  <a:srgbClr val="CF103A"/>
                </a:solidFill>
                <a:latin typeface="+mn-lt"/>
              </a:rPr>
              <a:t>t</a:t>
            </a:r>
            <a:r>
              <a:rPr lang="en-US" sz="1600" baseline="-25000" dirty="0">
                <a:solidFill>
                  <a:srgbClr val="CF103A"/>
                </a:solidFill>
                <a:latin typeface="+mn-lt"/>
              </a:rPr>
              <a:t>3</a:t>
            </a:r>
          </a:p>
        </p:txBody>
      </p:sp>
      <p:cxnSp>
        <p:nvCxnSpPr>
          <p:cNvPr id="33" name="Straight Connector 32"/>
          <p:cNvCxnSpPr/>
          <p:nvPr/>
        </p:nvCxnSpPr>
        <p:spPr bwMode="auto">
          <a:xfrm>
            <a:off x="1763688" y="6018892"/>
            <a:ext cx="2304256" cy="0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rgbClr val="002244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36" name="Straight Connector 35"/>
          <p:cNvCxnSpPr/>
          <p:nvPr/>
        </p:nvCxnSpPr>
        <p:spPr bwMode="auto">
          <a:xfrm>
            <a:off x="4067944" y="5730860"/>
            <a:ext cx="0" cy="432048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rgbClr val="758085"/>
            </a:solidFill>
            <a:prstDash val="dash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37" name="Straight Connector 36"/>
          <p:cNvCxnSpPr/>
          <p:nvPr/>
        </p:nvCxnSpPr>
        <p:spPr bwMode="auto">
          <a:xfrm>
            <a:off x="6372200" y="5730860"/>
            <a:ext cx="0" cy="432048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rgbClr val="758085"/>
            </a:solidFill>
            <a:prstDash val="dash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38" name="Straight Connector 37"/>
          <p:cNvCxnSpPr/>
          <p:nvPr/>
        </p:nvCxnSpPr>
        <p:spPr bwMode="auto">
          <a:xfrm>
            <a:off x="4067944" y="6162908"/>
            <a:ext cx="2304256" cy="0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rgbClr val="002244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39" name="TextBox 38"/>
          <p:cNvSpPr txBox="1"/>
          <p:nvPr/>
        </p:nvSpPr>
        <p:spPr>
          <a:xfrm>
            <a:off x="6804248" y="3808130"/>
            <a:ext cx="150764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rgbClr val="002244"/>
                </a:solidFill>
                <a:latin typeface="+mn-lt"/>
              </a:rPr>
              <a:t>s</a:t>
            </a:r>
            <a:r>
              <a:rPr lang="en-US" sz="1600" dirty="0" smtClean="0">
                <a:solidFill>
                  <a:srgbClr val="002244"/>
                </a:solidFill>
                <a:latin typeface="+mn-lt"/>
              </a:rPr>
              <a:t>liding window</a:t>
            </a:r>
            <a:endParaRPr lang="en-US" sz="1600" dirty="0">
              <a:solidFill>
                <a:srgbClr val="002244"/>
              </a:solidFill>
              <a:latin typeface="+mn-lt"/>
            </a:endParaRPr>
          </a:p>
        </p:txBody>
      </p:sp>
      <p:sp>
        <p:nvSpPr>
          <p:cNvPr id="40" name="TextBox 39"/>
          <p:cNvSpPr txBox="1"/>
          <p:nvPr/>
        </p:nvSpPr>
        <p:spPr>
          <a:xfrm>
            <a:off x="6804248" y="5248290"/>
            <a:ext cx="170150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>
                <a:solidFill>
                  <a:srgbClr val="002244"/>
                </a:solidFill>
                <a:latin typeface="+mn-lt"/>
              </a:rPr>
              <a:t>tumbling window</a:t>
            </a:r>
            <a:endParaRPr lang="en-US" sz="1600" dirty="0">
              <a:solidFill>
                <a:srgbClr val="002244"/>
              </a:solidFill>
              <a:latin typeface="+mn-lt"/>
            </a:endParaRPr>
          </a:p>
        </p:txBody>
      </p:sp>
      <p:sp>
        <p:nvSpPr>
          <p:cNvPr id="41" name="TextBox 40"/>
          <p:cNvSpPr txBox="1"/>
          <p:nvPr/>
        </p:nvSpPr>
        <p:spPr>
          <a:xfrm>
            <a:off x="7004348" y="4312186"/>
            <a:ext cx="11231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i="1" dirty="0" err="1" smtClean="0">
                <a:solidFill>
                  <a:srgbClr val="002244"/>
                </a:solidFill>
                <a:latin typeface="+mn-lt"/>
              </a:rPr>
              <a:t>t</a:t>
            </a:r>
            <a:r>
              <a:rPr lang="en-US" sz="1800" i="1" baseline="-25000" dirty="0" err="1" smtClean="0">
                <a:solidFill>
                  <a:srgbClr val="002244"/>
                </a:solidFill>
                <a:latin typeface="+mn-lt"/>
              </a:rPr>
              <a:t>i</a:t>
            </a:r>
            <a:r>
              <a:rPr lang="en-US" sz="1800" i="1" dirty="0" smtClean="0">
                <a:solidFill>
                  <a:srgbClr val="002244"/>
                </a:solidFill>
                <a:latin typeface="+mn-lt"/>
              </a:rPr>
              <a:t>’ – </a:t>
            </a:r>
            <a:r>
              <a:rPr lang="en-US" sz="1800" i="1" dirty="0" err="1" smtClean="0">
                <a:solidFill>
                  <a:srgbClr val="002244"/>
                </a:solidFill>
                <a:latin typeface="+mn-lt"/>
              </a:rPr>
              <a:t>t</a:t>
            </a:r>
            <a:r>
              <a:rPr lang="en-US" sz="1800" i="1" baseline="-25000" dirty="0" err="1" smtClean="0">
                <a:solidFill>
                  <a:srgbClr val="002244"/>
                </a:solidFill>
                <a:latin typeface="+mn-lt"/>
              </a:rPr>
              <a:t>i</a:t>
            </a:r>
            <a:r>
              <a:rPr lang="en-US" sz="1800" i="1" baseline="-25000" dirty="0" smtClean="0">
                <a:solidFill>
                  <a:srgbClr val="002244"/>
                </a:solidFill>
                <a:latin typeface="+mn-lt"/>
              </a:rPr>
              <a:t> </a:t>
            </a:r>
            <a:r>
              <a:rPr lang="en-US" sz="1800" dirty="0" smtClean="0">
                <a:solidFill>
                  <a:srgbClr val="002244"/>
                </a:solidFill>
                <a:latin typeface="+mn-lt"/>
              </a:rPr>
              <a:t>= </a:t>
            </a:r>
            <a:r>
              <a:rPr lang="en-US" sz="1800" i="1" dirty="0" smtClean="0">
                <a:solidFill>
                  <a:srgbClr val="002244"/>
                </a:solidFill>
                <a:latin typeface="+mn-lt"/>
              </a:rPr>
              <a:t>T</a:t>
            </a:r>
            <a:endParaRPr lang="en-US" sz="1800" i="1" dirty="0">
              <a:solidFill>
                <a:srgbClr val="002244"/>
              </a:solidFill>
              <a:latin typeface="+mn-lt"/>
            </a:endParaRPr>
          </a:p>
        </p:txBody>
      </p:sp>
      <p:sp>
        <p:nvSpPr>
          <p:cNvPr id="42" name="TextBox 41"/>
          <p:cNvSpPr txBox="1"/>
          <p:nvPr/>
        </p:nvSpPr>
        <p:spPr>
          <a:xfrm>
            <a:off x="7020272" y="5802868"/>
            <a:ext cx="12600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i="1" dirty="0">
                <a:solidFill>
                  <a:srgbClr val="002244"/>
                </a:solidFill>
                <a:latin typeface="+mn-lt"/>
              </a:rPr>
              <a:t>t</a:t>
            </a:r>
            <a:r>
              <a:rPr lang="en-US" sz="1800" i="1" baseline="-25000" dirty="0" smtClean="0">
                <a:solidFill>
                  <a:srgbClr val="002244"/>
                </a:solidFill>
                <a:latin typeface="+mn-lt"/>
              </a:rPr>
              <a:t>i+1</a:t>
            </a:r>
            <a:r>
              <a:rPr lang="en-US" sz="1800" i="1" dirty="0" smtClean="0">
                <a:solidFill>
                  <a:srgbClr val="002244"/>
                </a:solidFill>
                <a:latin typeface="+mn-lt"/>
              </a:rPr>
              <a:t> – </a:t>
            </a:r>
            <a:r>
              <a:rPr lang="en-US" sz="1800" i="1" dirty="0" err="1" smtClean="0">
                <a:solidFill>
                  <a:srgbClr val="002244"/>
                </a:solidFill>
                <a:latin typeface="+mn-lt"/>
              </a:rPr>
              <a:t>t</a:t>
            </a:r>
            <a:r>
              <a:rPr lang="en-US" sz="1800" i="1" baseline="-25000" dirty="0" err="1" smtClean="0">
                <a:solidFill>
                  <a:srgbClr val="002244"/>
                </a:solidFill>
                <a:latin typeface="+mn-lt"/>
              </a:rPr>
              <a:t>i</a:t>
            </a:r>
            <a:r>
              <a:rPr lang="en-US" sz="1800" i="1" baseline="-25000" dirty="0" smtClean="0">
                <a:solidFill>
                  <a:srgbClr val="002244"/>
                </a:solidFill>
                <a:latin typeface="+mn-lt"/>
              </a:rPr>
              <a:t> </a:t>
            </a:r>
            <a:r>
              <a:rPr lang="en-US" sz="1800" dirty="0" smtClean="0">
                <a:solidFill>
                  <a:srgbClr val="002244"/>
                </a:solidFill>
                <a:latin typeface="+mn-lt"/>
              </a:rPr>
              <a:t>= </a:t>
            </a:r>
            <a:r>
              <a:rPr lang="en-US" sz="1800" i="1" dirty="0" smtClean="0">
                <a:solidFill>
                  <a:srgbClr val="002244"/>
                </a:solidFill>
                <a:latin typeface="+mn-lt"/>
              </a:rPr>
              <a:t>T</a:t>
            </a:r>
            <a:endParaRPr lang="en-US" sz="1800" i="1" dirty="0">
              <a:solidFill>
                <a:srgbClr val="002244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780369905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Windows on Counts</a:t>
            </a:r>
          </a:p>
        </p:txBody>
      </p:sp>
      <p:sp>
        <p:nvSpPr>
          <p:cNvPr id="34" name="TextBox 33"/>
          <p:cNvSpPr txBox="1"/>
          <p:nvPr/>
        </p:nvSpPr>
        <p:spPr>
          <a:xfrm>
            <a:off x="0" y="18288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Window of size N elements (sliding, tumbling) over the stream</a:t>
            </a:r>
          </a:p>
        </p:txBody>
      </p:sp>
      <p:cxnSp>
        <p:nvCxnSpPr>
          <p:cNvPr id="43" name="Straight Arrow Connector 42"/>
          <p:cNvCxnSpPr/>
          <p:nvPr/>
        </p:nvCxnSpPr>
        <p:spPr bwMode="auto">
          <a:xfrm>
            <a:off x="899592" y="4941168"/>
            <a:ext cx="7344816" cy="0"/>
          </a:xfrm>
          <a:prstGeom prst="straightConnector1">
            <a:avLst/>
          </a:prstGeom>
          <a:solidFill>
            <a:schemeClr val="accent1"/>
          </a:solidFill>
          <a:ln w="38100" cap="flat" cmpd="sng" algn="ctr">
            <a:solidFill>
              <a:schemeClr val="accent5"/>
            </a:solidFill>
            <a:prstDash val="solid"/>
            <a:round/>
            <a:headEnd type="none" w="med" len="med"/>
            <a:tailEnd type="arrow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44" name="TextBox 43"/>
          <p:cNvSpPr txBox="1"/>
          <p:nvPr/>
        </p:nvSpPr>
        <p:spPr>
          <a:xfrm>
            <a:off x="1619672" y="4519863"/>
            <a:ext cx="33679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i="1" dirty="0" smtClean="0">
                <a:solidFill>
                  <a:srgbClr val="CF103A"/>
                </a:solidFill>
                <a:latin typeface="+mn-lt"/>
              </a:rPr>
              <a:t>t</a:t>
            </a:r>
            <a:r>
              <a:rPr lang="en-US" sz="1600" baseline="-25000" dirty="0" smtClean="0">
                <a:solidFill>
                  <a:srgbClr val="CF103A"/>
                </a:solidFill>
                <a:latin typeface="+mn-lt"/>
              </a:rPr>
              <a:t>1</a:t>
            </a:r>
            <a:endParaRPr lang="en-US" sz="1600" baseline="-25000" dirty="0">
              <a:solidFill>
                <a:srgbClr val="CF103A"/>
              </a:solidFill>
              <a:latin typeface="+mn-lt"/>
            </a:endParaRPr>
          </a:p>
        </p:txBody>
      </p:sp>
      <p:sp>
        <p:nvSpPr>
          <p:cNvPr id="45" name="TextBox 44"/>
          <p:cNvSpPr txBox="1"/>
          <p:nvPr/>
        </p:nvSpPr>
        <p:spPr>
          <a:xfrm>
            <a:off x="2171733" y="4519863"/>
            <a:ext cx="33679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i="1" dirty="0" smtClean="0">
                <a:solidFill>
                  <a:srgbClr val="CF103A"/>
                </a:solidFill>
                <a:latin typeface="+mn-lt"/>
              </a:rPr>
              <a:t>t</a:t>
            </a:r>
            <a:r>
              <a:rPr lang="en-US" sz="1600" baseline="-25000" dirty="0">
                <a:solidFill>
                  <a:srgbClr val="CF103A"/>
                </a:solidFill>
                <a:latin typeface="+mn-lt"/>
              </a:rPr>
              <a:t>2</a:t>
            </a:r>
          </a:p>
        </p:txBody>
      </p:sp>
      <p:sp>
        <p:nvSpPr>
          <p:cNvPr id="46" name="TextBox 45"/>
          <p:cNvSpPr txBox="1"/>
          <p:nvPr/>
        </p:nvSpPr>
        <p:spPr>
          <a:xfrm>
            <a:off x="3875170" y="4519863"/>
            <a:ext cx="33679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i="1" dirty="0" smtClean="0">
                <a:solidFill>
                  <a:srgbClr val="CF103A"/>
                </a:solidFill>
                <a:latin typeface="+mn-lt"/>
              </a:rPr>
              <a:t>t</a:t>
            </a:r>
            <a:r>
              <a:rPr lang="en-US" sz="1600" baseline="-25000" dirty="0">
                <a:solidFill>
                  <a:srgbClr val="CF103A"/>
                </a:solidFill>
                <a:latin typeface="+mn-lt"/>
              </a:rPr>
              <a:t>3</a:t>
            </a:r>
          </a:p>
        </p:txBody>
      </p:sp>
      <p:cxnSp>
        <p:nvCxnSpPr>
          <p:cNvPr id="47" name="Straight Connector 46"/>
          <p:cNvCxnSpPr/>
          <p:nvPr/>
        </p:nvCxnSpPr>
        <p:spPr bwMode="auto">
          <a:xfrm>
            <a:off x="1763688" y="4941168"/>
            <a:ext cx="0" cy="216024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rgbClr val="758085"/>
            </a:solidFill>
            <a:prstDash val="dash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48" name="Straight Connector 47"/>
          <p:cNvCxnSpPr/>
          <p:nvPr/>
        </p:nvCxnSpPr>
        <p:spPr bwMode="auto">
          <a:xfrm>
            <a:off x="2339752" y="4941168"/>
            <a:ext cx="0" cy="432048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rgbClr val="758085"/>
            </a:solidFill>
            <a:prstDash val="dash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49" name="Straight Connector 48"/>
          <p:cNvCxnSpPr/>
          <p:nvPr/>
        </p:nvCxnSpPr>
        <p:spPr bwMode="auto">
          <a:xfrm>
            <a:off x="3995936" y="4941168"/>
            <a:ext cx="0" cy="576064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rgbClr val="758085"/>
            </a:solidFill>
            <a:prstDash val="dash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50" name="TextBox 49"/>
          <p:cNvSpPr txBox="1"/>
          <p:nvPr/>
        </p:nvSpPr>
        <p:spPr>
          <a:xfrm>
            <a:off x="2699792" y="4530606"/>
            <a:ext cx="37596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i="1" dirty="0" smtClean="0">
                <a:solidFill>
                  <a:srgbClr val="CF103A"/>
                </a:solidFill>
                <a:latin typeface="+mn-lt"/>
              </a:rPr>
              <a:t>t</a:t>
            </a:r>
            <a:r>
              <a:rPr lang="en-US" sz="1600" baseline="-25000" dirty="0" smtClean="0">
                <a:solidFill>
                  <a:srgbClr val="CF103A"/>
                </a:solidFill>
                <a:latin typeface="+mn-lt"/>
              </a:rPr>
              <a:t>1</a:t>
            </a:r>
            <a:r>
              <a:rPr lang="en-US" sz="1600" dirty="0" smtClean="0">
                <a:solidFill>
                  <a:srgbClr val="CF103A"/>
                </a:solidFill>
                <a:latin typeface="+mn-lt"/>
              </a:rPr>
              <a:t>'</a:t>
            </a:r>
            <a:endParaRPr lang="en-US" sz="1600" dirty="0">
              <a:solidFill>
                <a:srgbClr val="CF103A"/>
              </a:solidFill>
              <a:latin typeface="+mn-lt"/>
            </a:endParaRPr>
          </a:p>
        </p:txBody>
      </p:sp>
      <p:sp>
        <p:nvSpPr>
          <p:cNvPr id="51" name="TextBox 50"/>
          <p:cNvSpPr txBox="1"/>
          <p:nvPr/>
        </p:nvSpPr>
        <p:spPr>
          <a:xfrm>
            <a:off x="5075303" y="4530606"/>
            <a:ext cx="37476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i="1" dirty="0" smtClean="0">
                <a:solidFill>
                  <a:srgbClr val="CF103A"/>
                </a:solidFill>
                <a:latin typeface="+mn-lt"/>
              </a:rPr>
              <a:t>t</a:t>
            </a:r>
            <a:r>
              <a:rPr lang="en-US" sz="1600" baseline="-25000" dirty="0" smtClean="0">
                <a:solidFill>
                  <a:srgbClr val="CF103A"/>
                </a:solidFill>
                <a:latin typeface="+mn-lt"/>
              </a:rPr>
              <a:t>2</a:t>
            </a:r>
            <a:r>
              <a:rPr lang="en-US" sz="1600" dirty="0" smtClean="0">
                <a:solidFill>
                  <a:srgbClr val="CF103A"/>
                </a:solidFill>
                <a:latin typeface="+mn-lt"/>
              </a:rPr>
              <a:t>’</a:t>
            </a:r>
            <a:endParaRPr lang="en-US" sz="1600" dirty="0">
              <a:solidFill>
                <a:srgbClr val="CF103A"/>
              </a:solidFill>
              <a:latin typeface="+mn-lt"/>
            </a:endParaRPr>
          </a:p>
        </p:txBody>
      </p:sp>
      <p:sp>
        <p:nvSpPr>
          <p:cNvPr id="52" name="TextBox 51"/>
          <p:cNvSpPr txBox="1"/>
          <p:nvPr/>
        </p:nvSpPr>
        <p:spPr>
          <a:xfrm>
            <a:off x="5627364" y="4530606"/>
            <a:ext cx="37476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i="1" dirty="0" smtClean="0">
                <a:solidFill>
                  <a:srgbClr val="CF103A"/>
                </a:solidFill>
                <a:latin typeface="+mn-lt"/>
              </a:rPr>
              <a:t>t</a:t>
            </a:r>
            <a:r>
              <a:rPr lang="en-US" sz="1600" baseline="-25000" dirty="0" smtClean="0">
                <a:solidFill>
                  <a:srgbClr val="CF103A"/>
                </a:solidFill>
                <a:latin typeface="+mn-lt"/>
              </a:rPr>
              <a:t>3</a:t>
            </a:r>
            <a:r>
              <a:rPr lang="en-US" sz="1600" dirty="0" smtClean="0">
                <a:solidFill>
                  <a:srgbClr val="CF103A"/>
                </a:solidFill>
                <a:latin typeface="+mn-lt"/>
              </a:rPr>
              <a:t>’</a:t>
            </a:r>
            <a:endParaRPr lang="en-US" sz="1600" dirty="0">
              <a:solidFill>
                <a:srgbClr val="CF103A"/>
              </a:solidFill>
              <a:latin typeface="+mn-lt"/>
            </a:endParaRPr>
          </a:p>
        </p:txBody>
      </p:sp>
      <p:sp>
        <p:nvSpPr>
          <p:cNvPr id="53" name="TextBox 52"/>
          <p:cNvSpPr txBox="1"/>
          <p:nvPr/>
        </p:nvSpPr>
        <p:spPr>
          <a:xfrm>
            <a:off x="6179426" y="4530606"/>
            <a:ext cx="37476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i="1" dirty="0" smtClean="0">
                <a:solidFill>
                  <a:srgbClr val="CF103A"/>
                </a:solidFill>
                <a:latin typeface="+mn-lt"/>
              </a:rPr>
              <a:t>t</a:t>
            </a:r>
            <a:r>
              <a:rPr lang="en-US" sz="1600" baseline="-25000" dirty="0" smtClean="0">
                <a:solidFill>
                  <a:srgbClr val="CF103A"/>
                </a:solidFill>
                <a:latin typeface="+mn-lt"/>
              </a:rPr>
              <a:t>4</a:t>
            </a:r>
            <a:r>
              <a:rPr lang="en-US" sz="1600" dirty="0" smtClean="0">
                <a:solidFill>
                  <a:srgbClr val="CF103A"/>
                </a:solidFill>
                <a:latin typeface="+mn-lt"/>
              </a:rPr>
              <a:t>’</a:t>
            </a:r>
            <a:endParaRPr lang="en-US" sz="1600" dirty="0">
              <a:solidFill>
                <a:srgbClr val="CF103A"/>
              </a:solidFill>
              <a:latin typeface="+mn-lt"/>
            </a:endParaRPr>
          </a:p>
        </p:txBody>
      </p:sp>
      <p:cxnSp>
        <p:nvCxnSpPr>
          <p:cNvPr id="54" name="Straight Connector 53"/>
          <p:cNvCxnSpPr/>
          <p:nvPr/>
        </p:nvCxnSpPr>
        <p:spPr bwMode="auto">
          <a:xfrm>
            <a:off x="2843808" y="4941168"/>
            <a:ext cx="0" cy="216024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rgbClr val="758085"/>
            </a:solidFill>
            <a:prstDash val="dash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55" name="Straight Connector 54"/>
          <p:cNvCxnSpPr/>
          <p:nvPr/>
        </p:nvCxnSpPr>
        <p:spPr bwMode="auto">
          <a:xfrm>
            <a:off x="5220072" y="4941168"/>
            <a:ext cx="0" cy="432048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rgbClr val="758085"/>
            </a:solidFill>
            <a:prstDash val="dash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56" name="Straight Connector 55"/>
          <p:cNvCxnSpPr/>
          <p:nvPr/>
        </p:nvCxnSpPr>
        <p:spPr bwMode="auto">
          <a:xfrm>
            <a:off x="5796136" y="4941168"/>
            <a:ext cx="0" cy="576064"/>
          </a:xfrm>
          <a:prstGeom prst="line">
            <a:avLst/>
          </a:prstGeom>
          <a:solidFill>
            <a:schemeClr val="accent1"/>
          </a:solidFill>
          <a:ln w="12700" cap="flat" cmpd="sng" algn="ctr">
            <a:solidFill>
              <a:srgbClr val="758085"/>
            </a:solidFill>
            <a:prstDash val="dash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57" name="Straight Connector 56"/>
          <p:cNvCxnSpPr/>
          <p:nvPr/>
        </p:nvCxnSpPr>
        <p:spPr bwMode="auto">
          <a:xfrm>
            <a:off x="1763688" y="5157192"/>
            <a:ext cx="1080120" cy="0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rgbClr val="002244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58" name="Straight Connector 57"/>
          <p:cNvCxnSpPr/>
          <p:nvPr/>
        </p:nvCxnSpPr>
        <p:spPr bwMode="auto">
          <a:xfrm>
            <a:off x="2339752" y="5373216"/>
            <a:ext cx="2880320" cy="0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rgbClr val="002244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cxnSp>
        <p:nvCxnSpPr>
          <p:cNvPr id="59" name="Straight Connector 58"/>
          <p:cNvCxnSpPr/>
          <p:nvPr/>
        </p:nvCxnSpPr>
        <p:spPr bwMode="auto">
          <a:xfrm>
            <a:off x="3995936" y="5517232"/>
            <a:ext cx="1800200" cy="0"/>
          </a:xfrm>
          <a:prstGeom prst="line">
            <a:avLst/>
          </a:prstGeom>
          <a:solidFill>
            <a:schemeClr val="accent1"/>
          </a:solidFill>
          <a:ln w="38100" cap="flat" cmpd="sng" algn="ctr">
            <a:solidFill>
              <a:srgbClr val="002244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</p:spTree>
    <p:extLst>
      <p:ext uri="{BB962C8B-B14F-4D97-AF65-F5344CB8AC3E}">
        <p14:creationId xmlns:p14="http://schemas.microsoft.com/office/powerpoint/2010/main" val="994361106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Windows from “Punctuations”</a:t>
            </a:r>
          </a:p>
        </p:txBody>
      </p:sp>
      <p:sp>
        <p:nvSpPr>
          <p:cNvPr id="43" name="TextBox 42"/>
          <p:cNvSpPr txBox="1"/>
          <p:nvPr/>
        </p:nvSpPr>
        <p:spPr>
          <a:xfrm>
            <a:off x="0" y="22098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Application-inserted “end-of-processing”</a:t>
            </a:r>
          </a:p>
        </p:txBody>
      </p:sp>
      <p:sp>
        <p:nvSpPr>
          <p:cNvPr id="44" name="TextBox 43"/>
          <p:cNvSpPr txBox="1"/>
          <p:nvPr/>
        </p:nvSpPr>
        <p:spPr>
          <a:xfrm>
            <a:off x="0" y="2590800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Example: stream of actions… “end of user session”</a:t>
            </a:r>
          </a:p>
        </p:txBody>
      </p:sp>
      <p:sp>
        <p:nvSpPr>
          <p:cNvPr id="45" name="TextBox 44"/>
          <p:cNvSpPr txBox="1"/>
          <p:nvPr/>
        </p:nvSpPr>
        <p:spPr>
          <a:xfrm>
            <a:off x="0" y="308598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Properties</a:t>
            </a:r>
          </a:p>
        </p:txBody>
      </p:sp>
      <p:sp>
        <p:nvSpPr>
          <p:cNvPr id="46" name="TextBox 45"/>
          <p:cNvSpPr txBox="1"/>
          <p:nvPr/>
        </p:nvSpPr>
        <p:spPr>
          <a:xfrm>
            <a:off x="0" y="3466980"/>
            <a:ext cx="9144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Advantage: application-controlled semantics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Disadvantage: unpredictable window size (too large or too small)</a:t>
            </a:r>
          </a:p>
        </p:txBody>
      </p:sp>
    </p:spTree>
    <p:extLst>
      <p:ext uri="{BB962C8B-B14F-4D97-AF65-F5344CB8AC3E}">
        <p14:creationId xmlns:p14="http://schemas.microsoft.com/office/powerpoint/2010/main" val="509367588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Streams Processing Challenges</a:t>
            </a:r>
            <a:endParaRPr lang="en-US" sz="36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0" y="188589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Inherent challenges</a:t>
            </a:r>
            <a:endParaRPr lang="en-US" sz="24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0" y="2266890"/>
            <a:ext cx="9144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Latency requirements</a:t>
            </a:r>
          </a:p>
          <a:p>
            <a:pPr lvl="0" algn="ctr">
              <a:defRPr/>
            </a:pP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Space bounds</a:t>
            </a:r>
            <a:endParaRPr lang="en-US" sz="2000" b="0" kern="0" dirty="0">
              <a:solidFill>
                <a:srgbClr val="0070C0"/>
              </a:solidFill>
              <a:latin typeface="Gill Sans"/>
              <a:cs typeface="Gill Sans"/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0" y="3330714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System 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challenges</a:t>
            </a:r>
            <a:endParaRPr lang="en-US" sz="24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0" y="3711714"/>
            <a:ext cx="9144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 err="1" smtClean="0">
                <a:solidFill>
                  <a:srgbClr val="0070C0"/>
                </a:solidFill>
                <a:latin typeface="Gill Sans"/>
                <a:cs typeface="Gill Sans"/>
              </a:rPr>
              <a:t>Bursty</a:t>
            </a: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 behavior and load balancing</a:t>
            </a:r>
            <a:endParaRPr lang="en-US" sz="2000" b="0" kern="0" dirty="0">
              <a:solidFill>
                <a:srgbClr val="0070C0"/>
              </a:solidFill>
              <a:latin typeface="Gill Sans"/>
              <a:cs typeface="Gill Sans"/>
            </a:endParaRPr>
          </a:p>
          <a:p>
            <a:pPr lvl="0" algn="ctr">
              <a:defRPr/>
            </a:pP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Out-of-order 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message </a:t>
            </a: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delivery and non-determinism</a:t>
            </a:r>
            <a:endParaRPr lang="en-US" sz="2000" b="0" kern="0" dirty="0">
              <a:solidFill>
                <a:srgbClr val="0070C0"/>
              </a:solidFill>
              <a:latin typeface="Gill Sans"/>
              <a:cs typeface="Gill Sans"/>
            </a:endParaRP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Consistency semantics (at most once, exactly once, at least once)</a:t>
            </a:r>
          </a:p>
        </p:txBody>
      </p:sp>
    </p:spTree>
    <p:extLst>
      <p:ext uri="{BB962C8B-B14F-4D97-AF65-F5344CB8AC3E}">
        <p14:creationId xmlns:p14="http://schemas.microsoft.com/office/powerpoint/2010/main" val="1071234574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  <p:bldP spid="19" grpId="0"/>
      <p:bldP spid="34" grpId="0"/>
      <p:bldP spid="35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Braine-le-Château_JPG02.jp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5" name="TextBox 4"/>
          <p:cNvSpPr txBox="1">
            <a:spLocks noChangeArrowheads="1"/>
          </p:cNvSpPr>
          <p:nvPr/>
        </p:nvSpPr>
        <p:spPr bwMode="auto">
          <a:xfrm>
            <a:off x="0" y="6611938"/>
            <a:ext cx="403860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1000" b="0" dirty="0" smtClean="0"/>
              <a:t>Source: Wikipedia (River)</a:t>
            </a:r>
            <a:endParaRPr lang="en-US" sz="1000" b="0" dirty="0"/>
          </a:p>
        </p:txBody>
      </p:sp>
      <p:sp>
        <p:nvSpPr>
          <p:cNvPr id="6" name="TextBox 5"/>
          <p:cNvSpPr txBox="1"/>
          <p:nvPr/>
        </p:nvSpPr>
        <p:spPr>
          <a:xfrm>
            <a:off x="381000" y="5791200"/>
            <a:ext cx="7086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tabLst>
                <a:tab pos="292100" algn="l"/>
                <a:tab pos="520700" algn="l"/>
              </a:tabLst>
            </a:pPr>
            <a:r>
              <a:rPr lang="en-US" sz="3600" b="0" dirty="0">
                <a:latin typeface="Gill Sans"/>
                <a:cs typeface="Gill Sans"/>
              </a:rPr>
              <a:t>Stream Processing Frameworks</a:t>
            </a:r>
          </a:p>
        </p:txBody>
      </p:sp>
    </p:spTree>
    <p:extLst>
      <p:ext uri="{BB962C8B-B14F-4D97-AF65-F5344CB8AC3E}">
        <p14:creationId xmlns:p14="http://schemas.microsoft.com/office/powerpoint/2010/main" val="2355888965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 bwMode="auto">
          <a:xfrm>
            <a:off x="3543300" y="685800"/>
            <a:ext cx="2057400" cy="457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000" b="0" i="0" u="none" strike="noStrike" cap="none" normalizeH="0" baseline="0" dirty="0" smtClean="0">
                <a:ln>
                  <a:noFill/>
                </a:ln>
                <a:solidFill>
                  <a:schemeClr val="bg2"/>
                </a:solidFill>
                <a:effectLst/>
                <a:latin typeface="Gill Sans"/>
                <a:cs typeface="Gill Sans"/>
              </a:rPr>
              <a:t>Frontend</a:t>
            </a:r>
          </a:p>
        </p:txBody>
      </p:sp>
      <p:sp>
        <p:nvSpPr>
          <p:cNvPr id="6" name="Rectangle 5"/>
          <p:cNvSpPr/>
          <p:nvPr/>
        </p:nvSpPr>
        <p:spPr bwMode="auto">
          <a:xfrm>
            <a:off x="3543300" y="1261963"/>
            <a:ext cx="2057400" cy="457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000" b="0" i="0" u="none" strike="noStrike" cap="none" normalizeH="0" baseline="0" dirty="0" smtClean="0">
                <a:ln>
                  <a:noFill/>
                </a:ln>
                <a:solidFill>
                  <a:schemeClr val="bg2"/>
                </a:solidFill>
                <a:effectLst/>
                <a:latin typeface="Gill Sans"/>
                <a:cs typeface="Gill Sans"/>
              </a:rPr>
              <a:t>Backend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3543300" y="152400"/>
            <a:ext cx="20193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users</a:t>
            </a:r>
            <a:endParaRPr lang="en-US" sz="24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8" name="Rectangle 7"/>
          <p:cNvSpPr/>
          <p:nvPr/>
        </p:nvSpPr>
        <p:spPr bwMode="auto">
          <a:xfrm>
            <a:off x="3543300" y="5657443"/>
            <a:ext cx="2057400" cy="457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000" b="0" i="0" u="none" strike="noStrike" cap="none" normalizeH="0" baseline="0" dirty="0" smtClean="0">
                <a:ln>
                  <a:noFill/>
                </a:ln>
                <a:solidFill>
                  <a:schemeClr val="bg2"/>
                </a:solidFill>
                <a:effectLst/>
                <a:latin typeface="Gill Sans"/>
                <a:cs typeface="Gill Sans"/>
              </a:rPr>
              <a:t>BI tools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3543300" y="6096590"/>
            <a:ext cx="20193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analysts</a:t>
            </a:r>
            <a:endParaRPr lang="en-US" sz="24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12" name="Down Arrow 11"/>
          <p:cNvSpPr/>
          <p:nvPr/>
        </p:nvSpPr>
        <p:spPr bwMode="auto">
          <a:xfrm>
            <a:off x="3962400" y="3084512"/>
            <a:ext cx="1219200" cy="1258888"/>
          </a:xfrm>
          <a:prstGeom prst="downArrow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4" name="Can 13"/>
          <p:cNvSpPr/>
          <p:nvPr/>
        </p:nvSpPr>
        <p:spPr bwMode="auto">
          <a:xfrm>
            <a:off x="3543300" y="4419600"/>
            <a:ext cx="2057400" cy="1133674"/>
          </a:xfrm>
          <a:prstGeom prst="can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2743200" y="3376136"/>
            <a:ext cx="3657599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 smtClean="0">
                <a:solidFill>
                  <a:schemeClr val="bg2"/>
                </a:solidFill>
                <a:latin typeface="Gill Sans"/>
                <a:cs typeface="Gill Sans"/>
              </a:rPr>
              <a:t>ETL</a:t>
            </a:r>
            <a:r>
              <a:rPr lang="en-US" sz="1800" b="0" dirty="0" smtClean="0">
                <a:solidFill>
                  <a:schemeClr val="bg2"/>
                </a:solidFill>
                <a:latin typeface="Gill Sans"/>
                <a:cs typeface="Gill Sans"/>
              </a:rPr>
              <a:t/>
            </a:r>
            <a:br>
              <a:rPr lang="en-US" sz="1800" b="0" dirty="0" smtClean="0">
                <a:solidFill>
                  <a:schemeClr val="bg2"/>
                </a:solidFill>
                <a:latin typeface="Gill Sans"/>
                <a:cs typeface="Gill Sans"/>
              </a:rPr>
            </a:br>
            <a:r>
              <a:rPr lang="en-US" sz="1800" b="0" dirty="0" smtClean="0">
                <a:solidFill>
                  <a:schemeClr val="bg2"/>
                </a:solidFill>
                <a:latin typeface="Gill Sans"/>
                <a:cs typeface="Gill Sans"/>
              </a:rPr>
              <a:t>(Extract, Transform, and Load)</a:t>
            </a:r>
            <a:endParaRPr lang="en-US" sz="1800" b="0" dirty="0">
              <a:solidFill>
                <a:schemeClr val="bg2"/>
              </a:solidFill>
              <a:latin typeface="Gill Sans"/>
              <a:cs typeface="Gill Sans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3543300" y="4731603"/>
            <a:ext cx="20574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 smtClean="0">
                <a:solidFill>
                  <a:schemeClr val="bg2"/>
                </a:solidFill>
                <a:latin typeface="Gill Sans"/>
                <a:cs typeface="Gill Sans"/>
              </a:rPr>
              <a:t>Data </a:t>
            </a:r>
            <a:br>
              <a:rPr lang="en-US" sz="2400" b="0" dirty="0" smtClean="0">
                <a:solidFill>
                  <a:schemeClr val="bg2"/>
                </a:solidFill>
                <a:latin typeface="Gill Sans"/>
                <a:cs typeface="Gill Sans"/>
              </a:rPr>
            </a:br>
            <a:r>
              <a:rPr lang="en-US" sz="2400" b="0" dirty="0" smtClean="0">
                <a:solidFill>
                  <a:schemeClr val="bg2"/>
                </a:solidFill>
                <a:latin typeface="Gill Sans"/>
                <a:cs typeface="Gill Sans"/>
              </a:rPr>
              <a:t>Warehouse</a:t>
            </a:r>
            <a:endParaRPr lang="en-US" sz="1800" b="0" dirty="0">
              <a:solidFill>
                <a:schemeClr val="bg2"/>
              </a:solidFill>
              <a:latin typeface="Gill Sans"/>
              <a:cs typeface="Gill Sans"/>
            </a:endParaRPr>
          </a:p>
        </p:txBody>
      </p:sp>
      <p:grpSp>
        <p:nvGrpSpPr>
          <p:cNvPr id="18" name="Group 17"/>
          <p:cNvGrpSpPr/>
          <p:nvPr/>
        </p:nvGrpSpPr>
        <p:grpSpPr>
          <a:xfrm>
            <a:off x="3543300" y="1838126"/>
            <a:ext cx="2057400" cy="1133674"/>
            <a:chOff x="3543300" y="1838126"/>
            <a:chExt cx="2057400" cy="1133674"/>
          </a:xfrm>
        </p:grpSpPr>
        <p:sp>
          <p:nvSpPr>
            <p:cNvPr id="19" name="Can 18"/>
            <p:cNvSpPr/>
            <p:nvPr/>
          </p:nvSpPr>
          <p:spPr bwMode="auto">
            <a:xfrm>
              <a:off x="3543300" y="1838126"/>
              <a:ext cx="2057400" cy="1133674"/>
            </a:xfrm>
            <a:prstGeom prst="can">
              <a:avLst/>
            </a:prstGeom>
            <a:ln>
              <a:headEnd type="non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600" b="1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endParaRPr>
            </a:p>
          </p:txBody>
        </p:sp>
        <p:sp>
          <p:nvSpPr>
            <p:cNvPr id="20" name="TextBox 19"/>
            <p:cNvSpPr txBox="1"/>
            <p:nvPr/>
          </p:nvSpPr>
          <p:spPr>
            <a:xfrm>
              <a:off x="3543300" y="2140803"/>
              <a:ext cx="2057400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b="0" dirty="0" smtClean="0">
                  <a:solidFill>
                    <a:schemeClr val="bg2"/>
                  </a:solidFill>
                  <a:latin typeface="Gill Sans"/>
                  <a:cs typeface="Gill Sans"/>
                </a:rPr>
                <a:t>OLTP </a:t>
              </a:r>
              <a:br>
                <a:rPr lang="en-US" sz="2400" b="0" dirty="0" smtClean="0">
                  <a:solidFill>
                    <a:schemeClr val="bg2"/>
                  </a:solidFill>
                  <a:latin typeface="Gill Sans"/>
                  <a:cs typeface="Gill Sans"/>
                </a:rPr>
              </a:br>
              <a:r>
                <a:rPr lang="en-US" sz="2400" b="0" dirty="0" smtClean="0">
                  <a:solidFill>
                    <a:schemeClr val="bg2"/>
                  </a:solidFill>
                  <a:latin typeface="Gill Sans"/>
                  <a:cs typeface="Gill Sans"/>
                </a:rPr>
                <a:t>database</a:t>
              </a:r>
              <a:endParaRPr lang="en-US" sz="1800" b="0" dirty="0">
                <a:solidFill>
                  <a:schemeClr val="bg2"/>
                </a:solidFill>
                <a:latin typeface="Gill Sans"/>
                <a:cs typeface="Gill Sans"/>
              </a:endParaRPr>
            </a:p>
          </p:txBody>
        </p:sp>
      </p:grpSp>
      <p:pic>
        <p:nvPicPr>
          <p:cNvPr id="22" name="Picture 2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09730" y="-56255"/>
            <a:ext cx="728870" cy="762000"/>
          </a:xfrm>
          <a:prstGeom prst="rect">
            <a:avLst/>
          </a:prstGeom>
        </p:spPr>
      </p:pic>
      <p:sp>
        <p:nvSpPr>
          <p:cNvPr id="17" name="Oval Callout 16"/>
          <p:cNvSpPr/>
          <p:nvPr/>
        </p:nvSpPr>
        <p:spPr bwMode="auto">
          <a:xfrm>
            <a:off x="522880" y="5310706"/>
            <a:ext cx="3352800" cy="1066800"/>
          </a:xfrm>
          <a:prstGeom prst="wedgeEllipseCallout">
            <a:avLst>
              <a:gd name="adj1" fmla="val 52465"/>
              <a:gd name="adj2" fmla="val 45869"/>
            </a:avLst>
          </a:prstGeom>
          <a:ln>
            <a:headEnd type="none" w="med" len="med"/>
            <a:tailEnd type="none" w="med" len="med"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2000" b="0" dirty="0" smtClean="0">
                <a:solidFill>
                  <a:schemeClr val="bg1"/>
                </a:solidFill>
                <a:latin typeface="Gill Sans" charset="0"/>
                <a:ea typeface="Gill Sans" charset="0"/>
                <a:cs typeface="Gill Sans" charset="0"/>
              </a:rPr>
              <a:t>My data</a:t>
            </a:r>
            <a:r>
              <a:rPr lang="en-US" sz="2000" b="0" dirty="0">
                <a:solidFill>
                  <a:schemeClr val="bg1"/>
                </a:solidFill>
                <a:latin typeface="Gill Sans" charset="0"/>
                <a:ea typeface="Gill Sans" charset="0"/>
                <a:cs typeface="Gill Sans" charset="0"/>
              </a:rPr>
              <a:t> </a:t>
            </a:r>
            <a:r>
              <a:rPr lang="en-US" sz="2000" b="0" dirty="0" smtClean="0">
                <a:solidFill>
                  <a:schemeClr val="bg1"/>
                </a:solidFill>
                <a:latin typeface="Gill Sans" charset="0"/>
                <a:ea typeface="Gill Sans" charset="0"/>
                <a:cs typeface="Gill Sans" charset="0"/>
              </a:rPr>
              <a:t>is a </a:t>
            </a:r>
          </a:p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2000" b="0" dirty="0" smtClean="0">
                <a:solidFill>
                  <a:schemeClr val="bg1"/>
                </a:solidFill>
                <a:latin typeface="Gill Sans" charset="0"/>
                <a:ea typeface="Gill Sans" charset="0"/>
                <a:cs typeface="Gill Sans" charset="0"/>
              </a:rPr>
              <a:t>day old</a:t>
            </a:r>
            <a:r>
              <a:rPr lang="mr-IN" sz="2000" b="0" dirty="0" smtClean="0">
                <a:solidFill>
                  <a:schemeClr val="bg1"/>
                </a:solidFill>
                <a:latin typeface="Gill Sans" charset="0"/>
                <a:ea typeface="Gill Sans" charset="0"/>
                <a:cs typeface="Gill Sans" charset="0"/>
              </a:rPr>
              <a:t>…</a:t>
            </a:r>
            <a:endParaRPr kumimoji="0" lang="en-US" sz="2000" b="0" i="0" u="none" strike="noStrike" cap="none" normalizeH="0" baseline="0" dirty="0" smtClean="0">
              <a:ln>
                <a:noFill/>
              </a:ln>
              <a:solidFill>
                <a:schemeClr val="bg1"/>
              </a:solidFill>
              <a:effectLst/>
              <a:latin typeface="Gill Sans" charset="0"/>
              <a:ea typeface="Gill Sans" charset="0"/>
              <a:cs typeface="Gill Sans" charset="0"/>
            </a:endParaRPr>
          </a:p>
        </p:txBody>
      </p:sp>
      <p:sp>
        <p:nvSpPr>
          <p:cNvPr id="23" name="Oval Callout 22"/>
          <p:cNvSpPr/>
          <p:nvPr/>
        </p:nvSpPr>
        <p:spPr bwMode="auto">
          <a:xfrm>
            <a:off x="5334000" y="5562600"/>
            <a:ext cx="1461837" cy="1066800"/>
          </a:xfrm>
          <a:prstGeom prst="wedgeEllipseCallout">
            <a:avLst>
              <a:gd name="adj1" fmla="val -67036"/>
              <a:gd name="adj2" fmla="val 24121"/>
            </a:avLst>
          </a:prstGeom>
          <a:ln>
            <a:headEnd type="none" w="med" len="med"/>
            <a:tailEnd type="none" w="med" len="med"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2000" b="0" smtClean="0">
                <a:solidFill>
                  <a:schemeClr val="bg1"/>
                </a:solidFill>
                <a:latin typeface="Gill Sans" charset="0"/>
                <a:ea typeface="Gill Sans" charset="0"/>
                <a:cs typeface="Gill Sans" charset="0"/>
              </a:rPr>
              <a:t>Meh.</a:t>
            </a:r>
            <a:endParaRPr kumimoji="0" lang="en-US" sz="2000" b="0" i="0" u="none" strike="noStrike" cap="none" normalizeH="0" baseline="0" dirty="0" smtClean="0">
              <a:ln>
                <a:noFill/>
              </a:ln>
              <a:solidFill>
                <a:schemeClr val="bg1"/>
              </a:solidFill>
              <a:effectLst/>
              <a:latin typeface="Gill Sans" charset="0"/>
              <a:ea typeface="Gill Sans" charset="0"/>
              <a:cs typeface="Gill San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63876653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animBg="1"/>
      <p:bldP spid="23" grpId="0" animBg="1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Producer/Consumers</a:t>
            </a:r>
            <a:endParaRPr lang="en-US" sz="36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8" name="Rounded Rectangle 7"/>
          <p:cNvSpPr/>
          <p:nvPr/>
        </p:nvSpPr>
        <p:spPr>
          <a:xfrm>
            <a:off x="1752600" y="2971800"/>
            <a:ext cx="1905000" cy="914400"/>
          </a:xfrm>
          <a:prstGeom prst="roundRect">
            <a:avLst/>
          </a:prstGeom>
          <a:gradFill rotWithShape="1">
            <a:gsLst>
              <a:gs pos="0">
                <a:srgbClr val="4F81BD">
                  <a:tint val="50000"/>
                  <a:satMod val="300000"/>
                </a:srgbClr>
              </a:gs>
              <a:gs pos="35000">
                <a:srgbClr val="4F81BD">
                  <a:tint val="37000"/>
                  <a:satMod val="300000"/>
                </a:srgbClr>
              </a:gs>
              <a:gs pos="100000">
                <a:srgbClr val="4F81BD">
                  <a:tint val="15000"/>
                  <a:satMod val="350000"/>
                </a:srgbClr>
              </a:gs>
            </a:gsLst>
            <a:lin ang="16200000" scaled="1"/>
          </a:gradFill>
          <a:ln w="9525" cap="flat" cmpd="sng" algn="ctr">
            <a:solidFill>
              <a:srgbClr val="4F81BD">
                <a:shade val="95000"/>
                <a:satMod val="105000"/>
              </a:srgbClr>
            </a:solidFill>
            <a:prstDash val="solid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400" b="0" kern="0" dirty="0" smtClean="0">
                <a:solidFill>
                  <a:sysClr val="windowText" lastClr="000000"/>
                </a:solidFill>
                <a:latin typeface="Gill Sans"/>
                <a:cs typeface="Gill Sans"/>
              </a:rPr>
              <a:t>Producer</a:t>
            </a:r>
            <a:endParaRPr kumimoji="0" lang="en-US" sz="24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Gill Sans"/>
              <a:cs typeface="Gill Sans"/>
            </a:endParaRPr>
          </a:p>
        </p:txBody>
      </p:sp>
      <p:sp>
        <p:nvSpPr>
          <p:cNvPr id="9" name="Rounded Rectangle 8"/>
          <p:cNvSpPr/>
          <p:nvPr/>
        </p:nvSpPr>
        <p:spPr>
          <a:xfrm>
            <a:off x="5562600" y="2971800"/>
            <a:ext cx="1905000" cy="914400"/>
          </a:xfrm>
          <a:prstGeom prst="roundRect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400" b="0" kern="0" dirty="0" smtClean="0">
                <a:solidFill>
                  <a:sysClr val="windowText" lastClr="000000"/>
                </a:solidFill>
                <a:latin typeface="Gill Sans"/>
                <a:cs typeface="Gill Sans"/>
              </a:rPr>
              <a:t>Consumer</a:t>
            </a:r>
            <a:endParaRPr kumimoji="0" lang="en-US" sz="24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Gill Sans"/>
              <a:cs typeface="Gill Sans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0" y="5943600"/>
            <a:ext cx="9144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tabLst>
                <a:tab pos="292100" algn="l"/>
                <a:tab pos="520700" algn="l"/>
              </a:tabLst>
            </a:pPr>
            <a:r>
              <a:rPr lang="en-US" sz="2800" b="0" dirty="0" smtClean="0">
                <a:solidFill>
                  <a:srgbClr val="FF0000"/>
                </a:solidFill>
                <a:latin typeface="Gill Sans"/>
                <a:cs typeface="Gill Sans"/>
              </a:rPr>
              <a:t>How do consumers get data from producers?</a:t>
            </a:r>
            <a:endParaRPr lang="en-US" sz="2800" b="0" dirty="0">
              <a:solidFill>
                <a:srgbClr val="FF000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20167072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Producer/Consumers</a:t>
            </a:r>
            <a:endParaRPr lang="en-US" sz="36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8" name="Rounded Rectangle 7"/>
          <p:cNvSpPr/>
          <p:nvPr/>
        </p:nvSpPr>
        <p:spPr>
          <a:xfrm>
            <a:off x="1752600" y="2971800"/>
            <a:ext cx="1905000" cy="914400"/>
          </a:xfrm>
          <a:prstGeom prst="roundRect">
            <a:avLst/>
          </a:prstGeom>
          <a:gradFill rotWithShape="1">
            <a:gsLst>
              <a:gs pos="0">
                <a:srgbClr val="4F81BD">
                  <a:tint val="50000"/>
                  <a:satMod val="300000"/>
                </a:srgbClr>
              </a:gs>
              <a:gs pos="35000">
                <a:srgbClr val="4F81BD">
                  <a:tint val="37000"/>
                  <a:satMod val="300000"/>
                </a:srgbClr>
              </a:gs>
              <a:gs pos="100000">
                <a:srgbClr val="4F81BD">
                  <a:tint val="15000"/>
                  <a:satMod val="350000"/>
                </a:srgbClr>
              </a:gs>
            </a:gsLst>
            <a:lin ang="16200000" scaled="1"/>
          </a:gradFill>
          <a:ln w="9525" cap="flat" cmpd="sng" algn="ctr">
            <a:solidFill>
              <a:srgbClr val="4F81BD">
                <a:shade val="95000"/>
                <a:satMod val="105000"/>
              </a:srgbClr>
            </a:solidFill>
            <a:prstDash val="solid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400" b="0" kern="0" dirty="0" smtClean="0">
                <a:solidFill>
                  <a:sysClr val="windowText" lastClr="000000"/>
                </a:solidFill>
                <a:latin typeface="Gill Sans"/>
                <a:cs typeface="Gill Sans"/>
              </a:rPr>
              <a:t>Producer</a:t>
            </a:r>
            <a:endParaRPr kumimoji="0" lang="en-US" sz="24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Gill Sans"/>
              <a:cs typeface="Gill Sans"/>
            </a:endParaRPr>
          </a:p>
        </p:txBody>
      </p:sp>
      <p:sp>
        <p:nvSpPr>
          <p:cNvPr id="9" name="Rounded Rectangle 8"/>
          <p:cNvSpPr/>
          <p:nvPr/>
        </p:nvSpPr>
        <p:spPr>
          <a:xfrm>
            <a:off x="5562600" y="2971800"/>
            <a:ext cx="1905000" cy="914400"/>
          </a:xfrm>
          <a:prstGeom prst="roundRect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400" b="0" kern="0" dirty="0" smtClean="0">
                <a:solidFill>
                  <a:sysClr val="windowText" lastClr="000000"/>
                </a:solidFill>
                <a:latin typeface="Gill Sans"/>
                <a:cs typeface="Gill Sans"/>
              </a:rPr>
              <a:t>Consumer</a:t>
            </a:r>
            <a:endParaRPr kumimoji="0" lang="en-US" sz="24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Gill Sans"/>
              <a:cs typeface="Gill Sans"/>
            </a:endParaRPr>
          </a:p>
        </p:txBody>
      </p:sp>
      <p:cxnSp>
        <p:nvCxnSpPr>
          <p:cNvPr id="3" name="Straight Arrow Connector 2"/>
          <p:cNvCxnSpPr>
            <a:stCxn id="8" idx="3"/>
            <a:endCxn id="9" idx="1"/>
          </p:cNvCxnSpPr>
          <p:nvPr/>
        </p:nvCxnSpPr>
        <p:spPr bwMode="auto">
          <a:xfrm>
            <a:off x="3657600" y="3429000"/>
            <a:ext cx="1905000" cy="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3429000" y="3957935"/>
            <a:ext cx="2362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tabLst>
                <a:tab pos="292100" algn="l"/>
                <a:tab pos="520700" algn="l"/>
              </a:tabLst>
            </a:pPr>
            <a:r>
              <a:rPr lang="en-US" sz="2400" b="0" dirty="0" smtClean="0">
                <a:solidFill>
                  <a:schemeClr val="bg1"/>
                </a:solidFill>
                <a:latin typeface="Gill Sans"/>
                <a:cs typeface="Gill Sans"/>
              </a:rPr>
              <a:t>Producer pushes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3429000" y="4262735"/>
            <a:ext cx="2362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tabLst>
                <a:tab pos="292100" algn="l"/>
                <a:tab pos="520700" algn="l"/>
              </a:tabLst>
            </a:pPr>
            <a:r>
              <a:rPr lang="en-US" sz="2400" b="0" dirty="0" smtClean="0">
                <a:solidFill>
                  <a:schemeClr val="bg1"/>
                </a:solidFill>
                <a:latin typeface="Gill Sans"/>
                <a:cs typeface="Gill Sans"/>
              </a:rPr>
              <a:t>e.g., callback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37636106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Producer/Consumers</a:t>
            </a:r>
            <a:endParaRPr lang="en-US" sz="36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8" name="Rounded Rectangle 7"/>
          <p:cNvSpPr/>
          <p:nvPr/>
        </p:nvSpPr>
        <p:spPr>
          <a:xfrm>
            <a:off x="1752600" y="2971800"/>
            <a:ext cx="1905000" cy="914400"/>
          </a:xfrm>
          <a:prstGeom prst="roundRect">
            <a:avLst/>
          </a:prstGeom>
          <a:gradFill rotWithShape="1">
            <a:gsLst>
              <a:gs pos="0">
                <a:srgbClr val="4F81BD">
                  <a:tint val="50000"/>
                  <a:satMod val="300000"/>
                </a:srgbClr>
              </a:gs>
              <a:gs pos="35000">
                <a:srgbClr val="4F81BD">
                  <a:tint val="37000"/>
                  <a:satMod val="300000"/>
                </a:srgbClr>
              </a:gs>
              <a:gs pos="100000">
                <a:srgbClr val="4F81BD">
                  <a:tint val="15000"/>
                  <a:satMod val="350000"/>
                </a:srgbClr>
              </a:gs>
            </a:gsLst>
            <a:lin ang="16200000" scaled="1"/>
          </a:gradFill>
          <a:ln w="9525" cap="flat" cmpd="sng" algn="ctr">
            <a:solidFill>
              <a:srgbClr val="4F81BD">
                <a:shade val="95000"/>
                <a:satMod val="105000"/>
              </a:srgbClr>
            </a:solidFill>
            <a:prstDash val="solid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400" b="0" kern="0" dirty="0" smtClean="0">
                <a:solidFill>
                  <a:sysClr val="windowText" lastClr="000000"/>
                </a:solidFill>
                <a:latin typeface="Gill Sans"/>
                <a:cs typeface="Gill Sans"/>
              </a:rPr>
              <a:t>Producer</a:t>
            </a:r>
            <a:endParaRPr kumimoji="0" lang="en-US" sz="24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Gill Sans"/>
              <a:cs typeface="Gill Sans"/>
            </a:endParaRPr>
          </a:p>
        </p:txBody>
      </p:sp>
      <p:sp>
        <p:nvSpPr>
          <p:cNvPr id="9" name="Rounded Rectangle 8"/>
          <p:cNvSpPr/>
          <p:nvPr/>
        </p:nvSpPr>
        <p:spPr>
          <a:xfrm>
            <a:off x="5562600" y="2971800"/>
            <a:ext cx="1905000" cy="914400"/>
          </a:xfrm>
          <a:prstGeom prst="roundRect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400" b="0" kern="0" dirty="0" smtClean="0">
                <a:solidFill>
                  <a:sysClr val="windowText" lastClr="000000"/>
                </a:solidFill>
                <a:latin typeface="Gill Sans"/>
                <a:cs typeface="Gill Sans"/>
              </a:rPr>
              <a:t>Consumer</a:t>
            </a:r>
            <a:endParaRPr kumimoji="0" lang="en-US" sz="24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Gill Sans"/>
              <a:cs typeface="Gill Sans"/>
            </a:endParaRPr>
          </a:p>
        </p:txBody>
      </p:sp>
      <p:cxnSp>
        <p:nvCxnSpPr>
          <p:cNvPr id="3" name="Straight Arrow Connector 2"/>
          <p:cNvCxnSpPr>
            <a:stCxn id="9" idx="1"/>
            <a:endCxn id="8" idx="3"/>
          </p:cNvCxnSpPr>
          <p:nvPr/>
        </p:nvCxnSpPr>
        <p:spPr bwMode="auto">
          <a:xfrm flipH="1">
            <a:off x="3657600" y="3429000"/>
            <a:ext cx="1905000" cy="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3429000" y="4262735"/>
            <a:ext cx="2362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tabLst>
                <a:tab pos="292100" algn="l"/>
                <a:tab pos="520700" algn="l"/>
              </a:tabLst>
            </a:pPr>
            <a:r>
              <a:rPr lang="en-US" sz="2400" b="0" dirty="0" smtClean="0">
                <a:solidFill>
                  <a:schemeClr val="bg1"/>
                </a:solidFill>
                <a:latin typeface="Gill Sans"/>
                <a:cs typeface="Gill Sans"/>
              </a:rPr>
              <a:t>e.g., poll, tail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3429000" y="3957935"/>
            <a:ext cx="2362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tabLst>
                <a:tab pos="292100" algn="l"/>
                <a:tab pos="520700" algn="l"/>
              </a:tabLst>
            </a:pPr>
            <a:r>
              <a:rPr lang="en-US" sz="2400" b="0" dirty="0" smtClean="0">
                <a:solidFill>
                  <a:schemeClr val="bg1"/>
                </a:solidFill>
                <a:latin typeface="Gill Sans"/>
                <a:cs typeface="Gill Sans"/>
              </a:rPr>
              <a:t>Consumer pulls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2012810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Producer/Consumers</a:t>
            </a:r>
            <a:endParaRPr lang="en-US" sz="36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8" name="Rounded Rectangle 7"/>
          <p:cNvSpPr/>
          <p:nvPr/>
        </p:nvSpPr>
        <p:spPr>
          <a:xfrm>
            <a:off x="1752600" y="2971800"/>
            <a:ext cx="1905000" cy="914400"/>
          </a:xfrm>
          <a:prstGeom prst="roundRect">
            <a:avLst/>
          </a:prstGeom>
          <a:gradFill rotWithShape="1">
            <a:gsLst>
              <a:gs pos="0">
                <a:srgbClr val="4F81BD">
                  <a:tint val="50000"/>
                  <a:satMod val="300000"/>
                </a:srgbClr>
              </a:gs>
              <a:gs pos="35000">
                <a:srgbClr val="4F81BD">
                  <a:tint val="37000"/>
                  <a:satMod val="300000"/>
                </a:srgbClr>
              </a:gs>
              <a:gs pos="100000">
                <a:srgbClr val="4F81BD">
                  <a:tint val="15000"/>
                  <a:satMod val="350000"/>
                </a:srgbClr>
              </a:gs>
            </a:gsLst>
            <a:lin ang="16200000" scaled="1"/>
          </a:gradFill>
          <a:ln w="9525" cap="flat" cmpd="sng" algn="ctr">
            <a:solidFill>
              <a:srgbClr val="4F81BD">
                <a:shade val="95000"/>
                <a:satMod val="105000"/>
              </a:srgbClr>
            </a:solidFill>
            <a:prstDash val="solid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400" b="0" kern="0" dirty="0" smtClean="0">
                <a:solidFill>
                  <a:sysClr val="windowText" lastClr="000000"/>
                </a:solidFill>
                <a:latin typeface="Gill Sans"/>
                <a:cs typeface="Gill Sans"/>
              </a:rPr>
              <a:t>Producer</a:t>
            </a:r>
            <a:endParaRPr kumimoji="0" lang="en-US" sz="24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Gill Sans"/>
              <a:cs typeface="Gill Sans"/>
            </a:endParaRPr>
          </a:p>
        </p:txBody>
      </p:sp>
      <p:sp>
        <p:nvSpPr>
          <p:cNvPr id="9" name="Rounded Rectangle 8"/>
          <p:cNvSpPr/>
          <p:nvPr/>
        </p:nvSpPr>
        <p:spPr>
          <a:xfrm>
            <a:off x="5562600" y="2971800"/>
            <a:ext cx="1905000" cy="914400"/>
          </a:xfrm>
          <a:prstGeom prst="roundRect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400" b="0" kern="0" dirty="0" smtClean="0">
                <a:solidFill>
                  <a:sysClr val="windowText" lastClr="000000"/>
                </a:solidFill>
                <a:latin typeface="Gill Sans"/>
                <a:cs typeface="Gill Sans"/>
              </a:rPr>
              <a:t>Consumer</a:t>
            </a:r>
            <a:endParaRPr kumimoji="0" lang="en-US" sz="24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Gill Sans"/>
              <a:cs typeface="Gill Sans"/>
            </a:endParaRPr>
          </a:p>
        </p:txBody>
      </p:sp>
      <p:cxnSp>
        <p:nvCxnSpPr>
          <p:cNvPr id="3" name="Straight Arrow Connector 2"/>
          <p:cNvCxnSpPr>
            <a:stCxn id="8" idx="3"/>
            <a:endCxn id="9" idx="1"/>
          </p:cNvCxnSpPr>
          <p:nvPr/>
        </p:nvCxnSpPr>
        <p:spPr bwMode="auto">
          <a:xfrm>
            <a:off x="3657600" y="3429000"/>
            <a:ext cx="1905000" cy="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1" name="Rounded Rectangle 10"/>
          <p:cNvSpPr/>
          <p:nvPr/>
        </p:nvSpPr>
        <p:spPr>
          <a:xfrm>
            <a:off x="5562600" y="1828800"/>
            <a:ext cx="1905000" cy="914400"/>
          </a:xfrm>
          <a:prstGeom prst="roundRect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400" b="0" kern="0" dirty="0" smtClean="0">
                <a:solidFill>
                  <a:sysClr val="windowText" lastClr="000000"/>
                </a:solidFill>
                <a:latin typeface="Gill Sans"/>
                <a:cs typeface="Gill Sans"/>
              </a:rPr>
              <a:t>Consumer</a:t>
            </a:r>
            <a:endParaRPr kumimoji="0" lang="en-US" sz="24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Gill Sans"/>
              <a:cs typeface="Gill Sans"/>
            </a:endParaRPr>
          </a:p>
        </p:txBody>
      </p:sp>
      <p:sp>
        <p:nvSpPr>
          <p:cNvPr id="13" name="Rounded Rectangle 12"/>
          <p:cNvSpPr/>
          <p:nvPr/>
        </p:nvSpPr>
        <p:spPr>
          <a:xfrm>
            <a:off x="5562600" y="4114800"/>
            <a:ext cx="1905000" cy="914400"/>
          </a:xfrm>
          <a:prstGeom prst="roundRect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400" b="0" kern="0" dirty="0" smtClean="0">
                <a:solidFill>
                  <a:sysClr val="windowText" lastClr="000000"/>
                </a:solidFill>
                <a:latin typeface="Gill Sans"/>
                <a:cs typeface="Gill Sans"/>
              </a:rPr>
              <a:t>Consumer</a:t>
            </a:r>
            <a:endParaRPr kumimoji="0" lang="en-US" sz="24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Gill Sans"/>
              <a:cs typeface="Gill Sans"/>
            </a:endParaRPr>
          </a:p>
        </p:txBody>
      </p:sp>
      <p:sp>
        <p:nvSpPr>
          <p:cNvPr id="16" name="Rounded Rectangle 15"/>
          <p:cNvSpPr/>
          <p:nvPr/>
        </p:nvSpPr>
        <p:spPr>
          <a:xfrm>
            <a:off x="5562600" y="5257800"/>
            <a:ext cx="1905000" cy="914400"/>
          </a:xfrm>
          <a:prstGeom prst="roundRect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400" b="0" kern="0" dirty="0" smtClean="0">
                <a:solidFill>
                  <a:sysClr val="windowText" lastClr="000000"/>
                </a:solidFill>
                <a:latin typeface="Gill Sans"/>
                <a:cs typeface="Gill Sans"/>
              </a:rPr>
              <a:t>Consumer</a:t>
            </a:r>
            <a:endParaRPr kumimoji="0" lang="en-US" sz="24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Gill Sans"/>
              <a:cs typeface="Gill Sans"/>
            </a:endParaRPr>
          </a:p>
        </p:txBody>
      </p:sp>
      <p:cxnSp>
        <p:nvCxnSpPr>
          <p:cNvPr id="19" name="Straight Arrow Connector 18"/>
          <p:cNvCxnSpPr>
            <a:stCxn id="8" idx="3"/>
            <a:endCxn id="11" idx="1"/>
          </p:cNvCxnSpPr>
          <p:nvPr/>
        </p:nvCxnSpPr>
        <p:spPr bwMode="auto">
          <a:xfrm flipV="1">
            <a:off x="3657600" y="2286000"/>
            <a:ext cx="1905000" cy="11430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>
            <a:stCxn id="8" idx="3"/>
            <a:endCxn id="13" idx="1"/>
          </p:cNvCxnSpPr>
          <p:nvPr/>
        </p:nvCxnSpPr>
        <p:spPr bwMode="auto">
          <a:xfrm>
            <a:off x="3657600" y="3429000"/>
            <a:ext cx="1905000" cy="11430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>
            <a:stCxn id="8" idx="3"/>
            <a:endCxn id="16" idx="1"/>
          </p:cNvCxnSpPr>
          <p:nvPr/>
        </p:nvCxnSpPr>
        <p:spPr bwMode="auto">
          <a:xfrm>
            <a:off x="3657600" y="3429000"/>
            <a:ext cx="1905000" cy="22860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3" name="Rounded Rectangle 22"/>
          <p:cNvSpPr/>
          <p:nvPr/>
        </p:nvSpPr>
        <p:spPr>
          <a:xfrm>
            <a:off x="1752600" y="4114800"/>
            <a:ext cx="1905000" cy="914400"/>
          </a:xfrm>
          <a:prstGeom prst="roundRect">
            <a:avLst/>
          </a:prstGeom>
          <a:gradFill rotWithShape="1">
            <a:gsLst>
              <a:gs pos="0">
                <a:srgbClr val="4F81BD">
                  <a:tint val="50000"/>
                  <a:satMod val="300000"/>
                </a:srgbClr>
              </a:gs>
              <a:gs pos="35000">
                <a:srgbClr val="4F81BD">
                  <a:tint val="37000"/>
                  <a:satMod val="300000"/>
                </a:srgbClr>
              </a:gs>
              <a:gs pos="100000">
                <a:srgbClr val="4F81BD">
                  <a:tint val="15000"/>
                  <a:satMod val="350000"/>
                </a:srgbClr>
              </a:gs>
            </a:gsLst>
            <a:lin ang="16200000" scaled="1"/>
          </a:gradFill>
          <a:ln w="9525" cap="flat" cmpd="sng" algn="ctr">
            <a:solidFill>
              <a:srgbClr val="4F81BD">
                <a:shade val="95000"/>
                <a:satMod val="105000"/>
              </a:srgbClr>
            </a:solidFill>
            <a:prstDash val="solid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400" b="0" kern="0" dirty="0" smtClean="0">
                <a:solidFill>
                  <a:sysClr val="windowText" lastClr="000000"/>
                </a:solidFill>
                <a:latin typeface="Gill Sans"/>
                <a:cs typeface="Gill Sans"/>
              </a:rPr>
              <a:t>Producer</a:t>
            </a:r>
            <a:endParaRPr kumimoji="0" lang="en-US" sz="24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Gill Sans"/>
              <a:cs typeface="Gill Sans"/>
            </a:endParaRPr>
          </a:p>
        </p:txBody>
      </p:sp>
      <p:cxnSp>
        <p:nvCxnSpPr>
          <p:cNvPr id="24" name="Straight Arrow Connector 23"/>
          <p:cNvCxnSpPr>
            <a:stCxn id="23" idx="3"/>
            <a:endCxn id="9" idx="1"/>
          </p:cNvCxnSpPr>
          <p:nvPr/>
        </p:nvCxnSpPr>
        <p:spPr bwMode="auto">
          <a:xfrm flipV="1">
            <a:off x="3657600" y="3429000"/>
            <a:ext cx="1905000" cy="11430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5" name="Straight Arrow Connector 24"/>
          <p:cNvCxnSpPr>
            <a:stCxn id="23" idx="3"/>
            <a:endCxn id="11" idx="1"/>
          </p:cNvCxnSpPr>
          <p:nvPr/>
        </p:nvCxnSpPr>
        <p:spPr bwMode="auto">
          <a:xfrm flipV="1">
            <a:off x="3657600" y="2286000"/>
            <a:ext cx="1905000" cy="22860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6" name="Straight Arrow Connector 25"/>
          <p:cNvCxnSpPr>
            <a:stCxn id="23" idx="3"/>
            <a:endCxn id="13" idx="1"/>
          </p:cNvCxnSpPr>
          <p:nvPr/>
        </p:nvCxnSpPr>
        <p:spPr bwMode="auto">
          <a:xfrm>
            <a:off x="3657600" y="4572000"/>
            <a:ext cx="1905000" cy="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7" name="Straight Arrow Connector 26"/>
          <p:cNvCxnSpPr>
            <a:stCxn id="23" idx="3"/>
            <a:endCxn id="16" idx="1"/>
          </p:cNvCxnSpPr>
          <p:nvPr/>
        </p:nvCxnSpPr>
        <p:spPr bwMode="auto">
          <a:xfrm>
            <a:off x="3657600" y="4572000"/>
            <a:ext cx="1905000" cy="11430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539822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3" grpId="0" animBg="1"/>
      <p:bldP spid="16" grpId="0" animBg="1"/>
      <p:bldP spid="23" grpId="0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Producer/Consumers</a:t>
            </a:r>
            <a:endParaRPr lang="en-US" sz="36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8" name="Rounded Rectangle 7"/>
          <p:cNvSpPr/>
          <p:nvPr/>
        </p:nvSpPr>
        <p:spPr>
          <a:xfrm>
            <a:off x="1295400" y="2971800"/>
            <a:ext cx="1905000" cy="914400"/>
          </a:xfrm>
          <a:prstGeom prst="roundRect">
            <a:avLst/>
          </a:prstGeom>
          <a:gradFill rotWithShape="1">
            <a:gsLst>
              <a:gs pos="0">
                <a:srgbClr val="4F81BD">
                  <a:tint val="50000"/>
                  <a:satMod val="300000"/>
                </a:srgbClr>
              </a:gs>
              <a:gs pos="35000">
                <a:srgbClr val="4F81BD">
                  <a:tint val="37000"/>
                  <a:satMod val="300000"/>
                </a:srgbClr>
              </a:gs>
              <a:gs pos="100000">
                <a:srgbClr val="4F81BD">
                  <a:tint val="15000"/>
                  <a:satMod val="350000"/>
                </a:srgbClr>
              </a:gs>
            </a:gsLst>
            <a:lin ang="16200000" scaled="1"/>
          </a:gradFill>
          <a:ln w="9525" cap="flat" cmpd="sng" algn="ctr">
            <a:solidFill>
              <a:srgbClr val="4F81BD">
                <a:shade val="95000"/>
                <a:satMod val="105000"/>
              </a:srgbClr>
            </a:solidFill>
            <a:prstDash val="solid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400" b="0" kern="0" dirty="0" smtClean="0">
                <a:solidFill>
                  <a:sysClr val="windowText" lastClr="000000"/>
                </a:solidFill>
                <a:latin typeface="Gill Sans"/>
                <a:cs typeface="Gill Sans"/>
              </a:rPr>
              <a:t>Producer</a:t>
            </a:r>
            <a:endParaRPr kumimoji="0" lang="en-US" sz="24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Gill Sans"/>
              <a:cs typeface="Gill Sans"/>
            </a:endParaRPr>
          </a:p>
        </p:txBody>
      </p:sp>
      <p:sp>
        <p:nvSpPr>
          <p:cNvPr id="9" name="Rounded Rectangle 8"/>
          <p:cNvSpPr/>
          <p:nvPr/>
        </p:nvSpPr>
        <p:spPr>
          <a:xfrm>
            <a:off x="6019800" y="2971800"/>
            <a:ext cx="1905000" cy="914400"/>
          </a:xfrm>
          <a:prstGeom prst="roundRect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400" b="0" kern="0" dirty="0" smtClean="0">
                <a:solidFill>
                  <a:sysClr val="windowText" lastClr="000000"/>
                </a:solidFill>
                <a:latin typeface="Gill Sans"/>
                <a:cs typeface="Gill Sans"/>
              </a:rPr>
              <a:t>Consumer</a:t>
            </a:r>
            <a:endParaRPr kumimoji="0" lang="en-US" sz="24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Gill Sans"/>
              <a:cs typeface="Gill Sans"/>
            </a:endParaRPr>
          </a:p>
        </p:txBody>
      </p:sp>
      <p:sp>
        <p:nvSpPr>
          <p:cNvPr id="11" name="Rounded Rectangle 10"/>
          <p:cNvSpPr/>
          <p:nvPr/>
        </p:nvSpPr>
        <p:spPr>
          <a:xfrm>
            <a:off x="6019800" y="1828800"/>
            <a:ext cx="1905000" cy="914400"/>
          </a:xfrm>
          <a:prstGeom prst="roundRect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400" b="0" kern="0" dirty="0" smtClean="0">
                <a:solidFill>
                  <a:sysClr val="windowText" lastClr="000000"/>
                </a:solidFill>
                <a:latin typeface="Gill Sans"/>
                <a:cs typeface="Gill Sans"/>
              </a:rPr>
              <a:t>Consumer</a:t>
            </a:r>
            <a:endParaRPr kumimoji="0" lang="en-US" sz="24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Gill Sans"/>
              <a:cs typeface="Gill Sans"/>
            </a:endParaRPr>
          </a:p>
        </p:txBody>
      </p:sp>
      <p:sp>
        <p:nvSpPr>
          <p:cNvPr id="13" name="Rounded Rectangle 12"/>
          <p:cNvSpPr/>
          <p:nvPr/>
        </p:nvSpPr>
        <p:spPr>
          <a:xfrm>
            <a:off x="6019800" y="4114800"/>
            <a:ext cx="1905000" cy="914400"/>
          </a:xfrm>
          <a:prstGeom prst="roundRect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400" b="0" kern="0" dirty="0" smtClean="0">
                <a:solidFill>
                  <a:sysClr val="windowText" lastClr="000000"/>
                </a:solidFill>
                <a:latin typeface="Gill Sans"/>
                <a:cs typeface="Gill Sans"/>
              </a:rPr>
              <a:t>Consumer</a:t>
            </a:r>
            <a:endParaRPr kumimoji="0" lang="en-US" sz="24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Gill Sans"/>
              <a:cs typeface="Gill Sans"/>
            </a:endParaRPr>
          </a:p>
        </p:txBody>
      </p:sp>
      <p:sp>
        <p:nvSpPr>
          <p:cNvPr id="16" name="Rounded Rectangle 15"/>
          <p:cNvSpPr/>
          <p:nvPr/>
        </p:nvSpPr>
        <p:spPr>
          <a:xfrm>
            <a:off x="6019800" y="5257800"/>
            <a:ext cx="1905000" cy="914400"/>
          </a:xfrm>
          <a:prstGeom prst="roundRect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400" b="0" kern="0" dirty="0" smtClean="0">
                <a:solidFill>
                  <a:sysClr val="windowText" lastClr="000000"/>
                </a:solidFill>
                <a:latin typeface="Gill Sans"/>
                <a:cs typeface="Gill Sans"/>
              </a:rPr>
              <a:t>Consumer</a:t>
            </a:r>
            <a:endParaRPr kumimoji="0" lang="en-US" sz="24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Gill Sans"/>
              <a:cs typeface="Gill Sans"/>
            </a:endParaRPr>
          </a:p>
        </p:txBody>
      </p:sp>
      <p:sp>
        <p:nvSpPr>
          <p:cNvPr id="23" name="Rounded Rectangle 22"/>
          <p:cNvSpPr/>
          <p:nvPr/>
        </p:nvSpPr>
        <p:spPr>
          <a:xfrm>
            <a:off x="1295400" y="4114800"/>
            <a:ext cx="1905000" cy="914400"/>
          </a:xfrm>
          <a:prstGeom prst="roundRect">
            <a:avLst/>
          </a:prstGeom>
          <a:gradFill rotWithShape="1">
            <a:gsLst>
              <a:gs pos="0">
                <a:srgbClr val="4F81BD">
                  <a:tint val="50000"/>
                  <a:satMod val="300000"/>
                </a:srgbClr>
              </a:gs>
              <a:gs pos="35000">
                <a:srgbClr val="4F81BD">
                  <a:tint val="37000"/>
                  <a:satMod val="300000"/>
                </a:srgbClr>
              </a:gs>
              <a:gs pos="100000">
                <a:srgbClr val="4F81BD">
                  <a:tint val="15000"/>
                  <a:satMod val="350000"/>
                </a:srgbClr>
              </a:gs>
            </a:gsLst>
            <a:lin ang="16200000" scaled="1"/>
          </a:gradFill>
          <a:ln w="9525" cap="flat" cmpd="sng" algn="ctr">
            <a:solidFill>
              <a:srgbClr val="4F81BD">
                <a:shade val="95000"/>
                <a:satMod val="105000"/>
              </a:srgbClr>
            </a:solidFill>
            <a:prstDash val="solid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400" b="0" kern="0" dirty="0" smtClean="0">
                <a:solidFill>
                  <a:sysClr val="windowText" lastClr="000000"/>
                </a:solidFill>
                <a:latin typeface="Gill Sans"/>
                <a:cs typeface="Gill Sans"/>
              </a:rPr>
              <a:t>Producer</a:t>
            </a:r>
            <a:endParaRPr kumimoji="0" lang="en-US" sz="24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Gill Sans"/>
              <a:cs typeface="Gill Sans"/>
            </a:endParaRPr>
          </a:p>
        </p:txBody>
      </p:sp>
      <p:sp>
        <p:nvSpPr>
          <p:cNvPr id="17" name="Rounded Rectangle 16"/>
          <p:cNvSpPr/>
          <p:nvPr/>
        </p:nvSpPr>
        <p:spPr>
          <a:xfrm>
            <a:off x="4038600" y="2971800"/>
            <a:ext cx="990600" cy="2057400"/>
          </a:xfrm>
          <a:prstGeom prst="roundRect">
            <a:avLst/>
          </a:prstGeom>
          <a:ln/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vert270"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Gill Sans"/>
                <a:cs typeface="Gill Sans"/>
              </a:rPr>
              <a:t>Broker</a:t>
            </a:r>
            <a:endParaRPr kumimoji="0" lang="en-US" sz="24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Gill Sans"/>
              <a:cs typeface="Gill Sans"/>
            </a:endParaRPr>
          </a:p>
        </p:txBody>
      </p:sp>
      <p:cxnSp>
        <p:nvCxnSpPr>
          <p:cNvPr id="22" name="Straight Arrow Connector 21"/>
          <p:cNvCxnSpPr>
            <a:stCxn id="8" idx="3"/>
            <a:endCxn id="17" idx="1"/>
          </p:cNvCxnSpPr>
          <p:nvPr/>
        </p:nvCxnSpPr>
        <p:spPr bwMode="auto">
          <a:xfrm>
            <a:off x="3200400" y="3429000"/>
            <a:ext cx="838200" cy="5715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8" name="Straight Arrow Connector 27"/>
          <p:cNvCxnSpPr>
            <a:stCxn id="23" idx="3"/>
            <a:endCxn id="17" idx="1"/>
          </p:cNvCxnSpPr>
          <p:nvPr/>
        </p:nvCxnSpPr>
        <p:spPr bwMode="auto">
          <a:xfrm flipV="1">
            <a:off x="3200400" y="4000500"/>
            <a:ext cx="838200" cy="5715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9" name="Straight Arrow Connector 28"/>
          <p:cNvCxnSpPr>
            <a:stCxn id="17" idx="3"/>
            <a:endCxn id="11" idx="1"/>
          </p:cNvCxnSpPr>
          <p:nvPr/>
        </p:nvCxnSpPr>
        <p:spPr bwMode="auto">
          <a:xfrm flipV="1">
            <a:off x="5029200" y="2286000"/>
            <a:ext cx="990600" cy="17145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0" name="Straight Arrow Connector 29"/>
          <p:cNvCxnSpPr>
            <a:stCxn id="17" idx="3"/>
            <a:endCxn id="9" idx="1"/>
          </p:cNvCxnSpPr>
          <p:nvPr/>
        </p:nvCxnSpPr>
        <p:spPr bwMode="auto">
          <a:xfrm flipV="1">
            <a:off x="5029200" y="3429000"/>
            <a:ext cx="990600" cy="5715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1" name="Straight Arrow Connector 30"/>
          <p:cNvCxnSpPr>
            <a:stCxn id="17" idx="3"/>
            <a:endCxn id="13" idx="1"/>
          </p:cNvCxnSpPr>
          <p:nvPr/>
        </p:nvCxnSpPr>
        <p:spPr bwMode="auto">
          <a:xfrm>
            <a:off x="5029200" y="4000500"/>
            <a:ext cx="990600" cy="5715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3" name="Straight Arrow Connector 32"/>
          <p:cNvCxnSpPr>
            <a:stCxn id="17" idx="3"/>
            <a:endCxn id="16" idx="1"/>
          </p:cNvCxnSpPr>
          <p:nvPr/>
        </p:nvCxnSpPr>
        <p:spPr bwMode="auto">
          <a:xfrm>
            <a:off x="5029200" y="4000500"/>
            <a:ext cx="990600" cy="17145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6" name="TextBox 35"/>
          <p:cNvSpPr txBox="1"/>
          <p:nvPr/>
        </p:nvSpPr>
        <p:spPr>
          <a:xfrm>
            <a:off x="0" y="5943600"/>
            <a:ext cx="9144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tabLst>
                <a:tab pos="292100" algn="l"/>
                <a:tab pos="520700" algn="l"/>
              </a:tabLst>
            </a:pPr>
            <a:r>
              <a:rPr lang="en-US" sz="2800" b="0" dirty="0" smtClean="0">
                <a:solidFill>
                  <a:srgbClr val="FF0000"/>
                </a:solidFill>
                <a:latin typeface="Gill Sans"/>
                <a:cs typeface="Gill Sans"/>
              </a:rPr>
              <a:t>Queue, Pub/Sub</a:t>
            </a:r>
            <a:endParaRPr lang="en-US" sz="2800" b="0" dirty="0">
              <a:solidFill>
                <a:srgbClr val="FF0000"/>
              </a:solidFill>
              <a:latin typeface="Gill Sans"/>
              <a:cs typeface="Gill Sans"/>
            </a:endParaRPr>
          </a:p>
        </p:txBody>
      </p:sp>
      <p:sp>
        <p:nvSpPr>
          <p:cNvPr id="19" name="TextBox 18"/>
          <p:cNvSpPr txBox="1"/>
          <p:nvPr/>
        </p:nvSpPr>
        <p:spPr>
          <a:xfrm rot="21194615">
            <a:off x="3581400" y="2891076"/>
            <a:ext cx="1828800" cy="584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tabLst>
                <a:tab pos="292100" algn="l"/>
                <a:tab pos="520700" algn="l"/>
              </a:tabLst>
            </a:pPr>
            <a:r>
              <a:rPr lang="en-US" sz="3200" b="0" dirty="0" smtClean="0">
                <a:solidFill>
                  <a:srgbClr val="000000"/>
                </a:solidFill>
                <a:latin typeface="Gill Sans"/>
                <a:cs typeface="Gill Sans"/>
              </a:rPr>
              <a:t>Kafka</a:t>
            </a:r>
            <a:endParaRPr lang="en-US" sz="3200" b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39931905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6" grpId="0"/>
      <p:bldP spid="19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Producer/Consumers</a:t>
            </a:r>
            <a:endParaRPr lang="en-US" sz="36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8" name="Rounded Rectangle 7"/>
          <p:cNvSpPr/>
          <p:nvPr/>
        </p:nvSpPr>
        <p:spPr>
          <a:xfrm>
            <a:off x="1295400" y="2971800"/>
            <a:ext cx="1905000" cy="914400"/>
          </a:xfrm>
          <a:prstGeom prst="roundRect">
            <a:avLst/>
          </a:prstGeom>
          <a:gradFill rotWithShape="1">
            <a:gsLst>
              <a:gs pos="0">
                <a:srgbClr val="4F81BD">
                  <a:tint val="50000"/>
                  <a:satMod val="300000"/>
                </a:srgbClr>
              </a:gs>
              <a:gs pos="35000">
                <a:srgbClr val="4F81BD">
                  <a:tint val="37000"/>
                  <a:satMod val="300000"/>
                </a:srgbClr>
              </a:gs>
              <a:gs pos="100000">
                <a:srgbClr val="4F81BD">
                  <a:tint val="15000"/>
                  <a:satMod val="350000"/>
                </a:srgbClr>
              </a:gs>
            </a:gsLst>
            <a:lin ang="16200000" scaled="1"/>
          </a:gradFill>
          <a:ln w="9525" cap="flat" cmpd="sng" algn="ctr">
            <a:solidFill>
              <a:srgbClr val="4F81BD">
                <a:shade val="95000"/>
                <a:satMod val="105000"/>
              </a:srgbClr>
            </a:solidFill>
            <a:prstDash val="solid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400" b="0" kern="0" dirty="0" smtClean="0">
                <a:solidFill>
                  <a:sysClr val="windowText" lastClr="000000"/>
                </a:solidFill>
                <a:latin typeface="Gill Sans"/>
                <a:cs typeface="Gill Sans"/>
              </a:rPr>
              <a:t>Producer</a:t>
            </a:r>
            <a:endParaRPr kumimoji="0" lang="en-US" sz="24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Gill Sans"/>
              <a:cs typeface="Gill Sans"/>
            </a:endParaRPr>
          </a:p>
        </p:txBody>
      </p:sp>
      <p:sp>
        <p:nvSpPr>
          <p:cNvPr id="9" name="Rounded Rectangle 8"/>
          <p:cNvSpPr/>
          <p:nvPr/>
        </p:nvSpPr>
        <p:spPr>
          <a:xfrm>
            <a:off x="6019800" y="2971800"/>
            <a:ext cx="1905000" cy="914400"/>
          </a:xfrm>
          <a:prstGeom prst="roundRect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400" b="0" kern="0" dirty="0" smtClean="0">
                <a:solidFill>
                  <a:sysClr val="windowText" lastClr="000000"/>
                </a:solidFill>
                <a:latin typeface="Gill Sans"/>
                <a:cs typeface="Gill Sans"/>
              </a:rPr>
              <a:t>Consumer</a:t>
            </a:r>
            <a:endParaRPr kumimoji="0" lang="en-US" sz="24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Gill Sans"/>
              <a:cs typeface="Gill Sans"/>
            </a:endParaRPr>
          </a:p>
        </p:txBody>
      </p:sp>
      <p:sp>
        <p:nvSpPr>
          <p:cNvPr id="11" name="Rounded Rectangle 10"/>
          <p:cNvSpPr/>
          <p:nvPr/>
        </p:nvSpPr>
        <p:spPr>
          <a:xfrm>
            <a:off x="6019800" y="1828800"/>
            <a:ext cx="1905000" cy="914400"/>
          </a:xfrm>
          <a:prstGeom prst="roundRect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400" b="0" kern="0" dirty="0" smtClean="0">
                <a:solidFill>
                  <a:sysClr val="windowText" lastClr="000000"/>
                </a:solidFill>
                <a:latin typeface="Gill Sans"/>
                <a:cs typeface="Gill Sans"/>
              </a:rPr>
              <a:t>Consumer</a:t>
            </a:r>
            <a:endParaRPr kumimoji="0" lang="en-US" sz="24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Gill Sans"/>
              <a:cs typeface="Gill Sans"/>
            </a:endParaRPr>
          </a:p>
        </p:txBody>
      </p:sp>
      <p:sp>
        <p:nvSpPr>
          <p:cNvPr id="13" name="Rounded Rectangle 12"/>
          <p:cNvSpPr/>
          <p:nvPr/>
        </p:nvSpPr>
        <p:spPr>
          <a:xfrm>
            <a:off x="6019800" y="4114800"/>
            <a:ext cx="1905000" cy="914400"/>
          </a:xfrm>
          <a:prstGeom prst="roundRect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400" b="0" kern="0" dirty="0" smtClean="0">
                <a:solidFill>
                  <a:sysClr val="windowText" lastClr="000000"/>
                </a:solidFill>
                <a:latin typeface="Gill Sans"/>
                <a:cs typeface="Gill Sans"/>
              </a:rPr>
              <a:t>Consumer</a:t>
            </a:r>
            <a:endParaRPr kumimoji="0" lang="en-US" sz="24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Gill Sans"/>
              <a:cs typeface="Gill Sans"/>
            </a:endParaRPr>
          </a:p>
        </p:txBody>
      </p:sp>
      <p:sp>
        <p:nvSpPr>
          <p:cNvPr id="16" name="Rounded Rectangle 15"/>
          <p:cNvSpPr/>
          <p:nvPr/>
        </p:nvSpPr>
        <p:spPr>
          <a:xfrm>
            <a:off x="6019800" y="5257800"/>
            <a:ext cx="1905000" cy="914400"/>
          </a:xfrm>
          <a:prstGeom prst="roundRect">
            <a:avLst/>
          </a:prstGeom>
          <a:ln/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400" b="0" kern="0" dirty="0" smtClean="0">
                <a:solidFill>
                  <a:sysClr val="windowText" lastClr="000000"/>
                </a:solidFill>
                <a:latin typeface="Gill Sans"/>
                <a:cs typeface="Gill Sans"/>
              </a:rPr>
              <a:t>Consumer</a:t>
            </a:r>
            <a:endParaRPr kumimoji="0" lang="en-US" sz="24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Gill Sans"/>
              <a:cs typeface="Gill Sans"/>
            </a:endParaRPr>
          </a:p>
        </p:txBody>
      </p:sp>
      <p:sp>
        <p:nvSpPr>
          <p:cNvPr id="23" name="Rounded Rectangle 22"/>
          <p:cNvSpPr/>
          <p:nvPr/>
        </p:nvSpPr>
        <p:spPr>
          <a:xfrm>
            <a:off x="1295400" y="4114800"/>
            <a:ext cx="1905000" cy="914400"/>
          </a:xfrm>
          <a:prstGeom prst="roundRect">
            <a:avLst/>
          </a:prstGeom>
          <a:gradFill rotWithShape="1">
            <a:gsLst>
              <a:gs pos="0">
                <a:srgbClr val="4F81BD">
                  <a:tint val="50000"/>
                  <a:satMod val="300000"/>
                </a:srgbClr>
              </a:gs>
              <a:gs pos="35000">
                <a:srgbClr val="4F81BD">
                  <a:tint val="37000"/>
                  <a:satMod val="300000"/>
                </a:srgbClr>
              </a:gs>
              <a:gs pos="100000">
                <a:srgbClr val="4F81BD">
                  <a:tint val="15000"/>
                  <a:satMod val="350000"/>
                </a:srgbClr>
              </a:gs>
            </a:gsLst>
            <a:lin ang="16200000" scaled="1"/>
          </a:gradFill>
          <a:ln w="9525" cap="flat" cmpd="sng" algn="ctr">
            <a:solidFill>
              <a:srgbClr val="4F81BD">
                <a:shade val="95000"/>
                <a:satMod val="105000"/>
              </a:srgbClr>
            </a:solidFill>
            <a:prstDash val="solid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400" b="0" kern="0" dirty="0" smtClean="0">
                <a:solidFill>
                  <a:sysClr val="windowText" lastClr="000000"/>
                </a:solidFill>
                <a:latin typeface="Gill Sans"/>
                <a:cs typeface="Gill Sans"/>
              </a:rPr>
              <a:t>Producer</a:t>
            </a:r>
            <a:endParaRPr kumimoji="0" lang="en-US" sz="24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Gill Sans"/>
              <a:cs typeface="Gill Sans"/>
            </a:endParaRPr>
          </a:p>
        </p:txBody>
      </p:sp>
      <p:sp>
        <p:nvSpPr>
          <p:cNvPr id="17" name="Rounded Rectangle 16"/>
          <p:cNvSpPr/>
          <p:nvPr/>
        </p:nvSpPr>
        <p:spPr>
          <a:xfrm>
            <a:off x="4038600" y="2971800"/>
            <a:ext cx="990600" cy="2057400"/>
          </a:xfrm>
          <a:prstGeom prst="roundRect">
            <a:avLst/>
          </a:prstGeom>
          <a:ln/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vert270"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Gill Sans"/>
                <a:cs typeface="Gill Sans"/>
              </a:rPr>
              <a:t>Broker</a:t>
            </a:r>
            <a:endParaRPr kumimoji="0" lang="en-US" sz="24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Gill Sans"/>
              <a:cs typeface="Gill Sans"/>
            </a:endParaRPr>
          </a:p>
        </p:txBody>
      </p:sp>
      <p:cxnSp>
        <p:nvCxnSpPr>
          <p:cNvPr id="22" name="Straight Arrow Connector 21"/>
          <p:cNvCxnSpPr>
            <a:stCxn id="8" idx="3"/>
            <a:endCxn id="17" idx="1"/>
          </p:cNvCxnSpPr>
          <p:nvPr/>
        </p:nvCxnSpPr>
        <p:spPr bwMode="auto">
          <a:xfrm>
            <a:off x="3200400" y="3429000"/>
            <a:ext cx="838200" cy="5715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8" name="Straight Arrow Connector 27"/>
          <p:cNvCxnSpPr>
            <a:stCxn id="23" idx="3"/>
            <a:endCxn id="17" idx="1"/>
          </p:cNvCxnSpPr>
          <p:nvPr/>
        </p:nvCxnSpPr>
        <p:spPr bwMode="auto">
          <a:xfrm flipV="1">
            <a:off x="3200400" y="4000500"/>
            <a:ext cx="838200" cy="5715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9" name="Straight Arrow Connector 28"/>
          <p:cNvCxnSpPr>
            <a:stCxn id="17" idx="3"/>
            <a:endCxn id="11" idx="1"/>
          </p:cNvCxnSpPr>
          <p:nvPr/>
        </p:nvCxnSpPr>
        <p:spPr bwMode="auto">
          <a:xfrm flipV="1">
            <a:off x="5029200" y="2286000"/>
            <a:ext cx="990600" cy="1714500"/>
          </a:xfrm>
          <a:prstGeom prst="straightConnector1">
            <a:avLst/>
          </a:prstGeom>
          <a:ln>
            <a:headEnd type="arrow" w="med" len="med"/>
            <a:tailEnd type="non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0" name="Straight Arrow Connector 29"/>
          <p:cNvCxnSpPr>
            <a:stCxn id="17" idx="3"/>
            <a:endCxn id="9" idx="1"/>
          </p:cNvCxnSpPr>
          <p:nvPr/>
        </p:nvCxnSpPr>
        <p:spPr bwMode="auto">
          <a:xfrm flipV="1">
            <a:off x="5029200" y="3429000"/>
            <a:ext cx="990600" cy="571500"/>
          </a:xfrm>
          <a:prstGeom prst="straightConnector1">
            <a:avLst/>
          </a:prstGeom>
          <a:ln>
            <a:headEnd type="arrow" w="med" len="med"/>
            <a:tailEnd type="non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1" name="Straight Arrow Connector 30"/>
          <p:cNvCxnSpPr>
            <a:stCxn id="17" idx="3"/>
            <a:endCxn id="13" idx="1"/>
          </p:cNvCxnSpPr>
          <p:nvPr/>
        </p:nvCxnSpPr>
        <p:spPr bwMode="auto">
          <a:xfrm>
            <a:off x="5029200" y="4000500"/>
            <a:ext cx="990600" cy="571500"/>
          </a:xfrm>
          <a:prstGeom prst="straightConnector1">
            <a:avLst/>
          </a:prstGeom>
          <a:ln>
            <a:headEnd type="arrow" w="med" len="med"/>
            <a:tailEnd type="non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3" name="Straight Arrow Connector 32"/>
          <p:cNvCxnSpPr>
            <a:stCxn id="17" idx="3"/>
            <a:endCxn id="16" idx="1"/>
          </p:cNvCxnSpPr>
          <p:nvPr/>
        </p:nvCxnSpPr>
        <p:spPr bwMode="auto">
          <a:xfrm>
            <a:off x="5029200" y="4000500"/>
            <a:ext cx="990600" cy="1714500"/>
          </a:xfrm>
          <a:prstGeom prst="straightConnector1">
            <a:avLst/>
          </a:prstGeom>
          <a:ln>
            <a:headEnd type="arrow" w="med" len="med"/>
            <a:tailEnd type="non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 rot="21194615">
            <a:off x="3581400" y="2891076"/>
            <a:ext cx="1828800" cy="584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tabLst>
                <a:tab pos="292100" algn="l"/>
                <a:tab pos="520700" algn="l"/>
              </a:tabLst>
            </a:pPr>
            <a:r>
              <a:rPr lang="en-US" sz="3200" b="0" dirty="0" smtClean="0">
                <a:solidFill>
                  <a:srgbClr val="000000"/>
                </a:solidFill>
                <a:latin typeface="Gill Sans"/>
                <a:cs typeface="Gill Sans"/>
              </a:rPr>
              <a:t>Kafka</a:t>
            </a:r>
            <a:endParaRPr lang="en-US" sz="3200" b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10314934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Braine-le-Château_JPG02.jp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5" name="TextBox 4"/>
          <p:cNvSpPr txBox="1">
            <a:spLocks noChangeArrowheads="1"/>
          </p:cNvSpPr>
          <p:nvPr/>
        </p:nvSpPr>
        <p:spPr bwMode="auto">
          <a:xfrm>
            <a:off x="0" y="6611938"/>
            <a:ext cx="403860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1000" b="0" dirty="0" smtClean="0"/>
              <a:t>Source: Wikipedia (River)</a:t>
            </a:r>
            <a:endParaRPr lang="en-US" sz="1000" b="0" dirty="0"/>
          </a:p>
        </p:txBody>
      </p:sp>
      <p:sp>
        <p:nvSpPr>
          <p:cNvPr id="6" name="TextBox 5"/>
          <p:cNvSpPr txBox="1"/>
          <p:nvPr/>
        </p:nvSpPr>
        <p:spPr>
          <a:xfrm>
            <a:off x="381000" y="5791200"/>
            <a:ext cx="7086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tabLst>
                <a:tab pos="292100" algn="l"/>
                <a:tab pos="520700" algn="l"/>
              </a:tabLst>
            </a:pPr>
            <a:r>
              <a:rPr lang="en-US" sz="3600" b="0" dirty="0">
                <a:latin typeface="Gill Sans"/>
                <a:cs typeface="Gill Sans"/>
              </a:rPr>
              <a:t>Stream Processing Frameworks</a:t>
            </a: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0" y="68580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 smtClean="0">
                <a:latin typeface="Gill Sans"/>
                <a:cs typeface="Gill Sans"/>
              </a:rPr>
              <a:t>             Storm/Heron</a:t>
            </a:r>
            <a:endParaRPr lang="en-US" sz="3600" b="0" kern="0" dirty="0"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2661754656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Storm/Heron</a:t>
            </a:r>
            <a:endParaRPr lang="en-US" sz="36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0" y="18288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Storm: real</a:t>
            </a: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-time distributed stream processing system</a:t>
            </a:r>
          </a:p>
        </p:txBody>
      </p:sp>
      <p:sp>
        <p:nvSpPr>
          <p:cNvPr id="35" name="TextBox 34"/>
          <p:cNvSpPr txBox="1"/>
          <p:nvPr/>
        </p:nvSpPr>
        <p:spPr>
          <a:xfrm>
            <a:off x="0" y="2209800"/>
            <a:ext cx="9144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Started at </a:t>
            </a:r>
            <a:r>
              <a:rPr lang="en-US" sz="2000" b="0" kern="0" dirty="0" err="1">
                <a:solidFill>
                  <a:srgbClr val="0070C0"/>
                </a:solidFill>
                <a:latin typeface="Gill Sans"/>
                <a:cs typeface="Gill Sans"/>
              </a:rPr>
              <a:t>BackType</a:t>
            </a:r>
            <a:endParaRPr lang="en-US" sz="2000" b="0" kern="0" dirty="0">
              <a:solidFill>
                <a:srgbClr val="0070C0"/>
              </a:solidFill>
              <a:latin typeface="Gill Sans"/>
              <a:cs typeface="Gill Sans"/>
            </a:endParaRPr>
          </a:p>
          <a:p>
            <a:pPr lvl="0" algn="ctr">
              <a:defRPr/>
            </a:pPr>
            <a:r>
              <a:rPr lang="en-US" sz="2000" b="0" kern="0" dirty="0" err="1">
                <a:solidFill>
                  <a:srgbClr val="0070C0"/>
                </a:solidFill>
                <a:latin typeface="Gill Sans"/>
                <a:cs typeface="Gill Sans"/>
              </a:rPr>
              <a:t>BackType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 acquired by Twitter in 2011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Now an Apache project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0" y="3587353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Heron</a:t>
            </a: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: API compatible re-implementation of Storm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0" y="3968353"/>
            <a:ext cx="9144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Introduced by Twitter in 2015</a:t>
            </a:r>
          </a:p>
          <a:p>
            <a:pPr lvl="0" algn="ctr">
              <a:defRPr/>
            </a:pP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Open-sourced in 2016</a:t>
            </a:r>
            <a:endParaRPr lang="en-US" sz="2000" b="0" kern="0" dirty="0">
              <a:solidFill>
                <a:srgbClr val="0070C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941357590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" grpId="0"/>
      <p:bldP spid="35" grpId="0"/>
      <p:bldP spid="5" grpId="0"/>
      <p:bldP spid="6" grpId="0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storm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" y="4376928"/>
            <a:ext cx="5943600" cy="2328672"/>
          </a:xfrm>
          <a:prstGeom prst="rect">
            <a:avLst/>
          </a:prstGeom>
        </p:spPr>
      </p:pic>
      <p:sp>
        <p:nvSpPr>
          <p:cNvPr id="6" name="Rounded Rectangular Callout 5"/>
          <p:cNvSpPr/>
          <p:nvPr/>
        </p:nvSpPr>
        <p:spPr bwMode="auto">
          <a:xfrm>
            <a:off x="152400" y="2743200"/>
            <a:ext cx="3200400" cy="838200"/>
          </a:xfrm>
          <a:prstGeom prst="wedgeRoundRectCallout">
            <a:avLst>
              <a:gd name="adj1" fmla="val -7847"/>
              <a:gd name="adj2" fmla="val 158120"/>
              <a:gd name="adj3" fmla="val 16667"/>
            </a:avLst>
          </a:prstGeom>
          <a:ln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b="0" dirty="0" smtClean="0">
                <a:solidFill>
                  <a:schemeClr val="bg1"/>
                </a:solidFill>
                <a:latin typeface="Gill Sans"/>
                <a:cs typeface="Gill Sans"/>
              </a:rPr>
              <a:t>Want real-time stream processing?</a:t>
            </a:r>
          </a:p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I</a:t>
            </a:r>
            <a:r>
              <a:rPr kumimoji="0" lang="en-US" sz="1600" b="0" i="0" u="none" strike="noStrike" cap="none" normalizeH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 got your back.</a:t>
            </a:r>
            <a:endParaRPr kumimoji="0" lang="en-US" sz="1600" b="0" i="0" u="none" strike="noStrike" cap="none" normalizeH="0" baseline="0" dirty="0" smtClean="0">
              <a:ln>
                <a:noFill/>
              </a:ln>
              <a:solidFill>
                <a:schemeClr val="bg1"/>
              </a:solidFill>
              <a:effectLst/>
              <a:latin typeface="Gill Sans"/>
              <a:cs typeface="Gill Sans"/>
            </a:endParaRPr>
          </a:p>
        </p:txBody>
      </p:sp>
      <p:sp>
        <p:nvSpPr>
          <p:cNvPr id="7" name="Rounded Rectangular Callout 6"/>
          <p:cNvSpPr/>
          <p:nvPr/>
        </p:nvSpPr>
        <p:spPr bwMode="auto">
          <a:xfrm>
            <a:off x="1828800" y="3505200"/>
            <a:ext cx="3657600" cy="838200"/>
          </a:xfrm>
          <a:prstGeom prst="wedgeRoundRectCallout">
            <a:avLst>
              <a:gd name="adj1" fmla="val -38794"/>
              <a:gd name="adj2" fmla="val 73986"/>
              <a:gd name="adj3" fmla="val 16667"/>
            </a:avLst>
          </a:prstGeom>
          <a:ln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b="0" dirty="0" smtClean="0">
                <a:solidFill>
                  <a:schemeClr val="bg1"/>
                </a:solidFill>
                <a:latin typeface="Gill Sans"/>
                <a:cs typeface="Gill Sans"/>
              </a:rPr>
              <a:t>I’ve got the most intuitive implementation: a computation graph!</a:t>
            </a:r>
            <a:endParaRPr kumimoji="0" lang="en-US" sz="1600" b="0" i="0" u="none" strike="noStrike" cap="none" normalizeH="0" baseline="0" dirty="0" smtClean="0">
              <a:ln>
                <a:noFill/>
              </a:ln>
              <a:solidFill>
                <a:schemeClr val="bg1"/>
              </a:solidFill>
              <a:effectLst/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1212782459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Topologies</a:t>
            </a:r>
            <a:endParaRPr lang="en-US" sz="36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0" y="1679377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Storm topologies = “job”</a:t>
            </a:r>
          </a:p>
        </p:txBody>
      </p:sp>
      <p:sp>
        <p:nvSpPr>
          <p:cNvPr id="35" name="TextBox 34"/>
          <p:cNvSpPr txBox="1"/>
          <p:nvPr/>
        </p:nvSpPr>
        <p:spPr>
          <a:xfrm>
            <a:off x="0" y="2060377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Once started, runs continuously until killed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0" y="2822377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A topology </a:t>
            </a: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is a computation graph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0" y="3203377"/>
            <a:ext cx="9144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Graph contains </a:t>
            </a: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vertices 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and edges </a:t>
            </a:r>
          </a:p>
          <a:p>
            <a:pPr lvl="0" algn="ctr">
              <a:defRPr/>
            </a:pP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Vertices 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hold processing </a:t>
            </a: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logic</a:t>
            </a:r>
          </a:p>
          <a:p>
            <a:pPr lvl="0" algn="ctr">
              <a:defRPr/>
            </a:pP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Directed 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edges indicate communication between </a:t>
            </a: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vertices</a:t>
            </a:r>
            <a:endParaRPr lang="en-US" sz="2000" b="0" kern="0" dirty="0">
              <a:solidFill>
                <a:srgbClr val="0070C0"/>
              </a:solidFill>
              <a:latin typeface="Gill Sans"/>
              <a:cs typeface="Gill Sans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0" y="4549914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Processing 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semantics</a:t>
            </a:r>
            <a:endParaRPr lang="en-US" sz="24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0" y="4930914"/>
            <a:ext cx="9144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At most once: without acknowledgments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At least once: with acknowledgements</a:t>
            </a:r>
          </a:p>
        </p:txBody>
      </p:sp>
    </p:spTree>
    <p:extLst>
      <p:ext uri="{BB962C8B-B14F-4D97-AF65-F5344CB8AC3E}">
        <p14:creationId xmlns:p14="http://schemas.microsoft.com/office/powerpoint/2010/main" val="2409122701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19327" y="421288"/>
            <a:ext cx="5243473" cy="5674712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0" y="6096000"/>
            <a:ext cx="9144000" cy="52322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800" b="0" dirty="0" smtClean="0">
                <a:solidFill>
                  <a:srgbClr val="000000"/>
                </a:solidFill>
                <a:latin typeface="Gill Sans"/>
                <a:cs typeface="Gill Sans"/>
              </a:rPr>
              <a:t>Twitter’s data warehousing architecture</a:t>
            </a:r>
            <a:endParaRPr lang="en-US" sz="2800" b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1022551338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Spouts and Bolts: Logical Plan</a:t>
            </a:r>
            <a:endParaRPr lang="en-US" sz="36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0" y="5080337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Components</a:t>
            </a:r>
            <a:endParaRPr lang="en-US" sz="24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0" y="5461337"/>
            <a:ext cx="9144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Tuples: data that flow through the topology</a:t>
            </a:r>
          </a:p>
          <a:p>
            <a:pPr lvl="0" algn="ctr">
              <a:defRPr/>
            </a:pP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Spouts: responsible for emitting tuples</a:t>
            </a:r>
          </a:p>
          <a:p>
            <a:pPr lvl="0" algn="ctr">
              <a:defRPr/>
            </a:pP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Bolts: responsible for processing tuples</a:t>
            </a:r>
            <a:endParaRPr lang="en-US" sz="2000" b="0" kern="0" dirty="0">
              <a:solidFill>
                <a:srgbClr val="0070C0"/>
              </a:solidFill>
              <a:latin typeface="Gill Sans"/>
              <a:cs typeface="Gill Sans"/>
            </a:endParaRPr>
          </a:p>
        </p:txBody>
      </p:sp>
      <p:pic>
        <p:nvPicPr>
          <p:cNvPr id="2" name="Picture 1" descr="topology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2960" y="1371600"/>
            <a:ext cx="7200900" cy="36804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8500856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Spouts and Bolts: Physical Plan</a:t>
            </a:r>
            <a:endParaRPr lang="en-US" sz="36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pic>
        <p:nvPicPr>
          <p:cNvPr id="2" name="Picture 1" descr="physicalpla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2960" y="1371600"/>
            <a:ext cx="7536180" cy="388620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0" y="5080337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Physical plan specifies execution details</a:t>
            </a:r>
            <a:endParaRPr lang="en-US" sz="24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0" y="5461337"/>
            <a:ext cx="9144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Parallelism: how many instances of bolts and spouts to run</a:t>
            </a:r>
          </a:p>
          <a:p>
            <a:pPr lvl="0" algn="ctr">
              <a:defRPr/>
            </a:pP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Placement of bolts/spouts on machines</a:t>
            </a:r>
          </a:p>
          <a:p>
            <a:pPr lvl="0" algn="ctr">
              <a:defRPr/>
            </a:pPr>
            <a:r>
              <a:rPr lang="mr-IN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…</a:t>
            </a:r>
            <a:endParaRPr lang="en-US" sz="2000" b="0" kern="0" dirty="0">
              <a:solidFill>
                <a:srgbClr val="0070C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3715496203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Stream Groupings</a:t>
            </a:r>
            <a:endParaRPr lang="en-US" sz="36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0" y="18288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Bolts are executed by multiple 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instances </a:t>
            </a: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in parallel</a:t>
            </a:r>
          </a:p>
        </p:txBody>
      </p:sp>
      <p:sp>
        <p:nvSpPr>
          <p:cNvPr id="35" name="TextBox 34"/>
          <p:cNvSpPr txBox="1"/>
          <p:nvPr/>
        </p:nvSpPr>
        <p:spPr>
          <a:xfrm>
            <a:off x="0" y="2209800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User-specified as part of the topology</a:t>
            </a:r>
            <a:endParaRPr lang="en-US" sz="2000" b="0" kern="0" dirty="0">
              <a:solidFill>
                <a:srgbClr val="0070C0"/>
              </a:solidFill>
              <a:latin typeface="Gill Sans"/>
              <a:cs typeface="Gill Sans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0" y="29718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When a bolt emits a tuple, where should it go?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0" y="3397984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Answer: Grouping strategy </a:t>
            </a:r>
            <a:endParaRPr lang="en-US" sz="24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0" y="3778984"/>
            <a:ext cx="91440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Shuffle grouping: </a:t>
            </a: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randomly to different instances</a:t>
            </a:r>
          </a:p>
          <a:p>
            <a:pPr lvl="0" algn="ctr">
              <a:defRPr/>
            </a:pP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Field 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grouping: based on </a:t>
            </a: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a field in the tuple</a:t>
            </a:r>
          </a:p>
          <a:p>
            <a:pPr lvl="0" algn="ctr">
              <a:defRPr/>
            </a:pP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Global grouping: to only a single instance</a:t>
            </a:r>
          </a:p>
          <a:p>
            <a:pPr lvl="0" algn="ctr">
              <a:defRPr/>
            </a:pP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All grouping: to every instance</a:t>
            </a:r>
            <a:endParaRPr lang="en-US" sz="2000" b="0" kern="0" dirty="0">
              <a:solidFill>
                <a:srgbClr val="0070C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4103170470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" grpId="0"/>
      <p:bldP spid="35" grpId="0"/>
      <p:bldP spid="5" grpId="0"/>
      <p:bldP spid="7" grpId="0"/>
      <p:bldP spid="8" grpId="0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blog-figure-1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0200" y="1940052"/>
            <a:ext cx="5867400" cy="4308348"/>
          </a:xfrm>
          <a:prstGeom prst="rect">
            <a:avLst/>
          </a:prstGeom>
        </p:spPr>
      </p:pic>
      <p:sp>
        <p:nvSpPr>
          <p:cNvPr id="5" name="TextBox 4"/>
          <p:cNvSpPr txBox="1">
            <a:spLocks noChangeArrowheads="1"/>
          </p:cNvSpPr>
          <p:nvPr/>
        </p:nvSpPr>
        <p:spPr bwMode="auto">
          <a:xfrm>
            <a:off x="0" y="6611938"/>
            <a:ext cx="403860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1000" b="0" dirty="0" smtClean="0">
                <a:solidFill>
                  <a:schemeClr val="bg1"/>
                </a:solidFill>
              </a:rPr>
              <a:t>Source</a:t>
            </a:r>
            <a:r>
              <a:rPr lang="en-US" sz="1000" b="0" dirty="0">
                <a:solidFill>
                  <a:schemeClr val="bg1"/>
                </a:solidFill>
              </a:rPr>
              <a:t>: https://</a:t>
            </a:r>
            <a:r>
              <a:rPr lang="en-US" sz="1000" b="0" dirty="0" err="1">
                <a:solidFill>
                  <a:schemeClr val="bg1"/>
                </a:solidFill>
              </a:rPr>
              <a:t>blog.twitter.com</a:t>
            </a:r>
            <a:r>
              <a:rPr lang="en-US" sz="1000" b="0" dirty="0">
                <a:solidFill>
                  <a:schemeClr val="bg1"/>
                </a:solidFill>
              </a:rPr>
              <a:t>/2015/flying-faster-with-twitter-heron</a:t>
            </a: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Heron Architecture</a:t>
            </a:r>
            <a:endParaRPr lang="en-US" sz="36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676757503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blog-figure-2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1600" y="1447800"/>
            <a:ext cx="6589059" cy="4800600"/>
          </a:xfrm>
          <a:prstGeom prst="rect">
            <a:avLst/>
          </a:prstGeom>
        </p:spPr>
      </p:pic>
      <p:sp>
        <p:nvSpPr>
          <p:cNvPr id="5" name="TextBox 4"/>
          <p:cNvSpPr txBox="1">
            <a:spLocks noChangeArrowheads="1"/>
          </p:cNvSpPr>
          <p:nvPr/>
        </p:nvSpPr>
        <p:spPr bwMode="auto">
          <a:xfrm>
            <a:off x="0" y="6611938"/>
            <a:ext cx="403860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1000" b="0" dirty="0" smtClean="0">
                <a:solidFill>
                  <a:schemeClr val="bg1"/>
                </a:solidFill>
              </a:rPr>
              <a:t>Source</a:t>
            </a:r>
            <a:r>
              <a:rPr lang="en-US" sz="1000" b="0" dirty="0">
                <a:solidFill>
                  <a:schemeClr val="bg1"/>
                </a:solidFill>
              </a:rPr>
              <a:t>: https://</a:t>
            </a:r>
            <a:r>
              <a:rPr lang="en-US" sz="1000" b="0" dirty="0" err="1">
                <a:solidFill>
                  <a:schemeClr val="bg1"/>
                </a:solidFill>
              </a:rPr>
              <a:t>blog.twitter.com</a:t>
            </a:r>
            <a:r>
              <a:rPr lang="en-US" sz="1000" b="0" dirty="0">
                <a:solidFill>
                  <a:schemeClr val="bg1"/>
                </a:solidFill>
              </a:rPr>
              <a:t>/2015/flying-faster-with-twitter-heron</a:t>
            </a: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Heron Architecture</a:t>
            </a:r>
            <a:endParaRPr lang="en-US" sz="36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740816513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Heron Architecture</a:t>
            </a:r>
            <a:endParaRPr lang="en-US" sz="36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pic>
        <p:nvPicPr>
          <p:cNvPr id="2" name="Picture 1" descr="Heron-stream-manager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4564" y="1143000"/>
            <a:ext cx="7553636" cy="441960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0" y="54864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Stream Manager</a:t>
            </a:r>
            <a:endParaRPr lang="en-US" sz="24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0" y="5867400"/>
            <a:ext cx="9144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Manages routing tuples between spouts and bolts</a:t>
            </a:r>
          </a:p>
          <a:p>
            <a:pPr lvl="0" algn="ctr">
              <a:defRPr/>
            </a:pP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Responsible for applying backpressure</a:t>
            </a:r>
            <a:endParaRPr lang="en-US" sz="2000" b="0" kern="0" dirty="0">
              <a:solidFill>
                <a:srgbClr val="0070C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3885827375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Some me some code!</a:t>
            </a:r>
            <a:endParaRPr lang="en-US" sz="36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685800" y="2152234"/>
            <a:ext cx="7772400" cy="2800766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TopologyBuilder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builder = new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TopologyBuilder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();</a:t>
            </a:r>
          </a:p>
          <a:p>
            <a:r>
              <a:rPr lang="en-US" b="0" dirty="0" err="1" smtClean="0">
                <a:solidFill>
                  <a:srgbClr val="000000"/>
                </a:solidFill>
                <a:latin typeface="Andale Mono"/>
                <a:cs typeface="Andale Mono"/>
              </a:rPr>
              <a:t>builder.setSpout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("word", new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WordSpout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(), parallelism);</a:t>
            </a:r>
          </a:p>
          <a:p>
            <a:r>
              <a:rPr lang="en-US" b="0" dirty="0" err="1" smtClean="0">
                <a:solidFill>
                  <a:srgbClr val="000000"/>
                </a:solidFill>
                <a:latin typeface="Andale Mono"/>
                <a:cs typeface="Andale Mono"/>
              </a:rPr>
              <a:t>builder.setBolt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("consumer", new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ConsumerBolt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(), parallelism)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  .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fieldsGrouping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("word", new Fields("word"));</a:t>
            </a:r>
          </a:p>
          <a:p>
            <a:endParaRPr lang="en-US" b="0" dirty="0" smtClean="0">
              <a:solidFill>
                <a:srgbClr val="000000"/>
              </a:solidFill>
              <a:latin typeface="Andale Mono"/>
              <a:cs typeface="Andale Mono"/>
            </a:endParaRPr>
          </a:p>
          <a:p>
            <a:r>
              <a:rPr lang="en-US" b="0" dirty="0" err="1" smtClean="0">
                <a:solidFill>
                  <a:srgbClr val="000000"/>
                </a:solidFill>
                <a:latin typeface="Andale Mono"/>
                <a:cs typeface="Andale Mono"/>
              </a:rPr>
              <a:t>Config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conf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= new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Config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();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// Set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config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here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// ...</a:t>
            </a:r>
          </a:p>
          <a:p>
            <a:endParaRPr lang="en-US" b="0" dirty="0">
              <a:solidFill>
                <a:srgbClr val="000000"/>
              </a:solidFill>
              <a:latin typeface="Andale Mono"/>
              <a:cs typeface="Andale Mono"/>
            </a:endParaRPr>
          </a:p>
          <a:p>
            <a:r>
              <a:rPr lang="en-US" b="0" dirty="0" err="1" smtClean="0">
                <a:solidFill>
                  <a:srgbClr val="000000"/>
                </a:solidFill>
                <a:latin typeface="Andale Mono"/>
                <a:cs typeface="Andale Mono"/>
              </a:rPr>
              <a:t>StormSubmitter.submitTopology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("my topology”,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conf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, 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 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 </a:t>
            </a:r>
            <a:r>
              <a:rPr lang="en-US" b="0" dirty="0" err="1" smtClean="0">
                <a:solidFill>
                  <a:srgbClr val="000000"/>
                </a:solidFill>
                <a:latin typeface="Andale Mono"/>
                <a:cs typeface="Andale Mono"/>
              </a:rPr>
              <a:t>builder.createTopology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());</a:t>
            </a:r>
          </a:p>
        </p:txBody>
      </p:sp>
    </p:spTree>
    <p:extLst>
      <p:ext uri="{BB962C8B-B14F-4D97-AF65-F5344CB8AC3E}">
        <p14:creationId xmlns:p14="http://schemas.microsoft.com/office/powerpoint/2010/main" val="1055253299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Some me some code!</a:t>
            </a:r>
            <a:endParaRPr lang="en-US" sz="36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685800" y="2152234"/>
            <a:ext cx="7772400" cy="329320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public static class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WordSpout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extends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BaseRichSpout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{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@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Override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public 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void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declareOutputFields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(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   </a:t>
            </a:r>
            <a:r>
              <a:rPr lang="en-US" b="0" dirty="0" err="1" smtClean="0">
                <a:solidFill>
                  <a:srgbClr val="000000"/>
                </a:solidFill>
                <a:latin typeface="Andale Mono"/>
                <a:cs typeface="Andale Mono"/>
              </a:rPr>
              <a:t>OutputFieldsDeclarer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outputFieldsDeclarer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) {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  </a:t>
            </a:r>
            <a:r>
              <a:rPr lang="en-US" b="0" dirty="0" err="1" smtClean="0">
                <a:solidFill>
                  <a:srgbClr val="000000"/>
                </a:solidFill>
                <a:latin typeface="Andale Mono"/>
                <a:cs typeface="Andale Mono"/>
              </a:rPr>
              <a:t>outputFieldsDeclarer.declare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(new Fields("word"));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}</a:t>
            </a:r>
            <a:endParaRPr lang="en-US" b="0" dirty="0">
              <a:solidFill>
                <a:srgbClr val="000000"/>
              </a:solidFill>
              <a:latin typeface="Andale Mono"/>
              <a:cs typeface="Andale Mono"/>
            </a:endParaRPr>
          </a:p>
          <a:p>
            <a:endParaRPr lang="en-US" b="0" dirty="0">
              <a:solidFill>
                <a:srgbClr val="000000"/>
              </a:solidFill>
              <a:latin typeface="Andale Mono"/>
              <a:cs typeface="Andale Mono"/>
            </a:endParaRP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@Override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public void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nextTuple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() {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  // ...</a:t>
            </a:r>
            <a:endParaRPr lang="en-US" b="0" dirty="0">
              <a:solidFill>
                <a:srgbClr val="000000"/>
              </a:solidFill>
              <a:latin typeface="Andale Mono"/>
              <a:cs typeface="Andale Mono"/>
            </a:endParaRP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  </a:t>
            </a:r>
            <a:r>
              <a:rPr lang="en-US" b="0" dirty="0" err="1" smtClean="0">
                <a:solidFill>
                  <a:srgbClr val="000000"/>
                </a:solidFill>
                <a:latin typeface="Andale Mono"/>
                <a:cs typeface="Andale Mono"/>
              </a:rPr>
              <a:t>collector.emit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(word);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}</a:t>
            </a:r>
            <a:endParaRPr lang="en-US" b="0" dirty="0">
              <a:solidFill>
                <a:srgbClr val="000000"/>
              </a:solidFill>
              <a:latin typeface="Andale Mono"/>
              <a:cs typeface="Andale Mono"/>
            </a:endParaRP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}</a:t>
            </a:r>
            <a:endParaRPr lang="en-US" b="0" dirty="0">
              <a:solidFill>
                <a:srgbClr val="000000"/>
              </a:solidFill>
              <a:latin typeface="Andale Mono"/>
              <a:cs typeface="Andale Mono"/>
            </a:endParaRPr>
          </a:p>
        </p:txBody>
      </p:sp>
    </p:spTree>
    <p:extLst>
      <p:ext uri="{BB962C8B-B14F-4D97-AF65-F5344CB8AC3E}">
        <p14:creationId xmlns:p14="http://schemas.microsoft.com/office/powerpoint/2010/main" val="1093653120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Some me some code!</a:t>
            </a:r>
            <a:endParaRPr lang="en-US" sz="36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685800" y="1295400"/>
            <a:ext cx="7772400" cy="526298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public 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static class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ConsumerBolt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extends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BaseRichBolt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{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private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OutputCollector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collector;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private 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Map&lt;String, Integer&gt;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countMap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;</a:t>
            </a:r>
          </a:p>
          <a:p>
            <a:endParaRPr lang="en-US" b="0" dirty="0">
              <a:solidFill>
                <a:srgbClr val="000000"/>
              </a:solidFill>
              <a:latin typeface="Andale Mono"/>
              <a:cs typeface="Andale Mono"/>
            </a:endParaRP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public 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void prepare(Map map,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TopologyContext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</a:t>
            </a:r>
            <a:endParaRPr lang="en-US" b="0" dirty="0" smtClean="0">
              <a:solidFill>
                <a:srgbClr val="000000"/>
              </a:solidFill>
              <a:latin typeface="Andale Mono"/>
              <a:cs typeface="Andale Mono"/>
            </a:endParaRP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   </a:t>
            </a:r>
            <a:r>
              <a:rPr lang="en-US" b="0" dirty="0" err="1" smtClean="0">
                <a:solidFill>
                  <a:srgbClr val="000000"/>
                </a:solidFill>
                <a:latin typeface="Andale Mono"/>
                <a:cs typeface="Andale Mono"/>
              </a:rPr>
              <a:t>topologyContext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,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OutputCollector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outputCollector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) {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collector 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=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outputCollector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;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  </a:t>
            </a:r>
            <a:r>
              <a:rPr lang="en-US" b="0" dirty="0" err="1" smtClean="0">
                <a:solidFill>
                  <a:srgbClr val="000000"/>
                </a:solidFill>
                <a:latin typeface="Andale Mono"/>
                <a:cs typeface="Andale Mono"/>
              </a:rPr>
              <a:t>countMap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= new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HashMap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&lt;String, Integer&gt;();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}</a:t>
            </a:r>
            <a:endParaRPr lang="en-US" b="0" dirty="0">
              <a:solidFill>
                <a:srgbClr val="000000"/>
              </a:solidFill>
              <a:latin typeface="Andale Mono"/>
              <a:cs typeface="Andale Mono"/>
            </a:endParaRPr>
          </a:p>
          <a:p>
            <a:endParaRPr lang="en-US" b="0" dirty="0">
              <a:solidFill>
                <a:srgbClr val="000000"/>
              </a:solidFill>
              <a:latin typeface="Andale Mono"/>
              <a:cs typeface="Andale Mono"/>
            </a:endParaRP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@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Override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public 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void execute(Tuple tuple) {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String 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key =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tuple.getString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(0);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  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if 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(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countMap.get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(key) == null) {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  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</a:t>
            </a:r>
            <a:r>
              <a:rPr lang="en-US" b="0" dirty="0" err="1" smtClean="0">
                <a:solidFill>
                  <a:srgbClr val="000000"/>
                </a:solidFill>
                <a:latin typeface="Andale Mono"/>
                <a:cs typeface="Andale Mono"/>
              </a:rPr>
              <a:t>countMap.put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(key, 1);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  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} 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else {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  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Integer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val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=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countMap.get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(key);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    </a:t>
            </a:r>
            <a:r>
              <a:rPr lang="en-US" b="0" dirty="0" err="1" smtClean="0">
                <a:solidFill>
                  <a:srgbClr val="000000"/>
                </a:solidFill>
                <a:latin typeface="Andale Mono"/>
                <a:cs typeface="Andale Mono"/>
              </a:rPr>
              <a:t>countMap.put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(key, ++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val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);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  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}</a:t>
            </a:r>
            <a:endParaRPr lang="en-US" b="0" dirty="0">
              <a:solidFill>
                <a:srgbClr val="000000"/>
              </a:solidFill>
              <a:latin typeface="Andale Mono"/>
              <a:cs typeface="Andale Mono"/>
            </a:endParaRP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}</a:t>
            </a:r>
            <a:endParaRPr lang="en-US" b="0" dirty="0">
              <a:solidFill>
                <a:srgbClr val="000000"/>
              </a:solidFill>
              <a:latin typeface="Andale Mono"/>
              <a:cs typeface="Andale Mono"/>
            </a:endParaRP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}</a:t>
            </a:r>
            <a:endParaRPr lang="en-US" b="0" dirty="0">
              <a:solidFill>
                <a:srgbClr val="000000"/>
              </a:solidFill>
              <a:latin typeface="Andale Mono"/>
              <a:cs typeface="Andale Mono"/>
            </a:endParaRPr>
          </a:p>
        </p:txBody>
      </p:sp>
      <p:sp>
        <p:nvSpPr>
          <p:cNvPr id="4" name="TextBox 3"/>
          <p:cNvSpPr txBox="1"/>
          <p:nvPr/>
        </p:nvSpPr>
        <p:spPr>
          <a:xfrm rot="21419722">
            <a:off x="5418483" y="6027347"/>
            <a:ext cx="320589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2700" lvl="1" algn="ctr"/>
            <a:r>
              <a:rPr lang="en-GB" sz="2000" b="0" dirty="0" smtClean="0">
                <a:solidFill>
                  <a:srgbClr val="FF0000"/>
                </a:solidFill>
                <a:latin typeface="Gill Sans" charset="0"/>
                <a:ea typeface="Gill Sans" charset="0"/>
                <a:cs typeface="Gill Sans" charset="0"/>
                <a:sym typeface="Symbol" pitchFamily="18" charset="2"/>
              </a:rPr>
              <a:t>What’s the issue?</a:t>
            </a:r>
            <a:endParaRPr lang="en-GB" sz="2000" b="0" dirty="0">
              <a:solidFill>
                <a:srgbClr val="FF0000"/>
              </a:solidFill>
              <a:latin typeface="Gill Sans" charset="0"/>
              <a:ea typeface="Gill Sans" charset="0"/>
              <a:cs typeface="Gill San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22506944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Pipes_various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0"/>
            <a:ext cx="10246973" cy="6858000"/>
          </a:xfrm>
          <a:prstGeom prst="rect">
            <a:avLst/>
          </a:prstGeom>
        </p:spPr>
      </p:pic>
      <p:sp>
        <p:nvSpPr>
          <p:cNvPr id="3" name="TextBox 3"/>
          <p:cNvSpPr txBox="1">
            <a:spLocks noChangeArrowheads="1"/>
          </p:cNvSpPr>
          <p:nvPr/>
        </p:nvSpPr>
        <p:spPr bwMode="auto">
          <a:xfrm>
            <a:off x="0" y="6611938"/>
            <a:ext cx="2362200" cy="2460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en-US" sz="1000" b="0" dirty="0"/>
              <a:t>Source: </a:t>
            </a:r>
            <a:r>
              <a:rPr lang="en-US" sz="1000" b="0" dirty="0" smtClean="0"/>
              <a:t>Wikipedia (Plumbing)</a:t>
            </a:r>
            <a:endParaRPr lang="en-US" sz="1000" b="0" dirty="0"/>
          </a:p>
        </p:txBody>
      </p:sp>
    </p:spTree>
    <p:extLst>
      <p:ext uri="{BB962C8B-B14F-4D97-AF65-F5344CB8AC3E}">
        <p14:creationId xmlns:p14="http://schemas.microsoft.com/office/powerpoint/2010/main" val="6070163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screensho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9144000" cy="6954205"/>
          </a:xfrm>
          <a:prstGeom prst="rect">
            <a:avLst/>
          </a:prstGeom>
        </p:spPr>
      </p:pic>
      <p:sp>
        <p:nvSpPr>
          <p:cNvPr id="6" name="Rounded Rectangle 5"/>
          <p:cNvSpPr>
            <a:spLocks noChangeArrowheads="1"/>
          </p:cNvSpPr>
          <p:nvPr/>
        </p:nvSpPr>
        <p:spPr bwMode="auto">
          <a:xfrm>
            <a:off x="5486400" y="533400"/>
            <a:ext cx="3048000" cy="1295400"/>
          </a:xfrm>
          <a:prstGeom prst="roundRect">
            <a:avLst>
              <a:gd name="adj" fmla="val 10785"/>
            </a:avLst>
          </a:prstGeom>
          <a:noFill/>
          <a:ln w="57150" algn="ctr">
            <a:solidFill>
              <a:srgbClr val="FF0000"/>
            </a:solidFill>
            <a:prstDash val="sysDash"/>
            <a:round/>
            <a:headEnd/>
            <a:tailEnd/>
          </a:ln>
        </p:spPr>
        <p:txBody>
          <a:bodyPr/>
          <a:lstStyle/>
          <a:p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152400" y="838200"/>
            <a:ext cx="5257800" cy="584776"/>
          </a:xfrm>
          <a:prstGeom prst="rect">
            <a:avLst/>
          </a:prstGeom>
          <a:solidFill>
            <a:schemeClr val="tx1">
              <a:alpha val="90000"/>
            </a:schemeClr>
          </a:solidFill>
          <a:ln>
            <a:noFill/>
          </a:ln>
        </p:spPr>
        <p:txBody>
          <a:bodyPr wrap="square" rtlCol="0">
            <a:spAutoFit/>
          </a:bodyPr>
          <a:lstStyle/>
          <a:p>
            <a:pPr algn="r"/>
            <a:r>
              <a:rPr lang="en-US" b="0" dirty="0" err="1">
                <a:solidFill>
                  <a:srgbClr val="000000"/>
                </a:solidFill>
                <a:latin typeface="Gill Sans"/>
                <a:cs typeface="Gill Sans"/>
              </a:rPr>
              <a:t>Mishne</a:t>
            </a:r>
            <a:r>
              <a:rPr lang="en-US" b="0" dirty="0">
                <a:solidFill>
                  <a:srgbClr val="000000"/>
                </a:solidFill>
                <a:latin typeface="Gill Sans"/>
                <a:cs typeface="Gill Sans"/>
              </a:rPr>
              <a:t> et al. Fast Data in the Era of Big Data: Twitter's Real-Time Related Query Suggestion Architecture. SIGMOD 2013.</a:t>
            </a:r>
          </a:p>
        </p:txBody>
      </p:sp>
    </p:spTree>
    <p:extLst>
      <p:ext uri="{BB962C8B-B14F-4D97-AF65-F5344CB8AC3E}">
        <p14:creationId xmlns:p14="http://schemas.microsoft.com/office/powerpoint/2010/main" val="1856194472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10" grpId="0" animBg="1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Braine-le-Château_JPG02.jp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5" name="TextBox 4"/>
          <p:cNvSpPr txBox="1">
            <a:spLocks noChangeArrowheads="1"/>
          </p:cNvSpPr>
          <p:nvPr/>
        </p:nvSpPr>
        <p:spPr bwMode="auto">
          <a:xfrm>
            <a:off x="0" y="6611938"/>
            <a:ext cx="403860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1000" b="0" dirty="0" smtClean="0"/>
              <a:t>Source: Wikipedia (River)</a:t>
            </a:r>
            <a:endParaRPr lang="en-US" sz="1000" b="0" dirty="0"/>
          </a:p>
        </p:txBody>
      </p:sp>
      <p:sp>
        <p:nvSpPr>
          <p:cNvPr id="6" name="TextBox 5"/>
          <p:cNvSpPr txBox="1"/>
          <p:nvPr/>
        </p:nvSpPr>
        <p:spPr>
          <a:xfrm>
            <a:off x="381000" y="5791200"/>
            <a:ext cx="7086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tabLst>
                <a:tab pos="292100" algn="l"/>
                <a:tab pos="520700" algn="l"/>
              </a:tabLst>
            </a:pPr>
            <a:r>
              <a:rPr lang="en-US" sz="3600" b="0" dirty="0">
                <a:latin typeface="Gill Sans"/>
                <a:cs typeface="Gill Sans"/>
              </a:rPr>
              <a:t>Stream Processing Frameworks</a:t>
            </a: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0" y="68580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 smtClean="0">
                <a:latin typeface="Gill Sans"/>
                <a:cs typeface="Gill Sans"/>
              </a:rPr>
              <a:t>             Spark Streaming</a:t>
            </a:r>
            <a:endParaRPr lang="en-US" sz="3600" b="0" kern="0" dirty="0"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395961058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storm_logo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" y="4376928"/>
            <a:ext cx="5943600" cy="2328672"/>
          </a:xfrm>
          <a:prstGeom prst="rect">
            <a:avLst/>
          </a:prstGeom>
        </p:spPr>
      </p:pic>
      <p:sp>
        <p:nvSpPr>
          <p:cNvPr id="6" name="Rounded Rectangular Callout 5"/>
          <p:cNvSpPr/>
          <p:nvPr/>
        </p:nvSpPr>
        <p:spPr bwMode="auto">
          <a:xfrm>
            <a:off x="152400" y="2743200"/>
            <a:ext cx="3200400" cy="838200"/>
          </a:xfrm>
          <a:prstGeom prst="wedgeRoundRectCallout">
            <a:avLst>
              <a:gd name="adj1" fmla="val -7847"/>
              <a:gd name="adj2" fmla="val 158120"/>
              <a:gd name="adj3" fmla="val 16667"/>
            </a:avLst>
          </a:prstGeom>
          <a:ln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b="0" dirty="0" smtClean="0">
                <a:solidFill>
                  <a:schemeClr val="bg1"/>
                </a:solidFill>
                <a:latin typeface="Gill Sans"/>
                <a:cs typeface="Gill Sans"/>
              </a:rPr>
              <a:t>Want real-time stream processing?</a:t>
            </a:r>
          </a:p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I</a:t>
            </a:r>
            <a:r>
              <a:rPr kumimoji="0" lang="en-US" sz="1600" b="0" i="0" u="none" strike="noStrike" cap="none" normalizeH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 got your back.</a:t>
            </a:r>
            <a:endParaRPr kumimoji="0" lang="en-US" sz="1600" b="0" i="0" u="none" strike="noStrike" cap="none" normalizeH="0" baseline="0" dirty="0" smtClean="0">
              <a:ln>
                <a:noFill/>
              </a:ln>
              <a:solidFill>
                <a:schemeClr val="bg1"/>
              </a:solidFill>
              <a:effectLst/>
              <a:latin typeface="Gill Sans"/>
              <a:cs typeface="Gill Sans"/>
            </a:endParaRPr>
          </a:p>
        </p:txBody>
      </p:sp>
      <p:sp>
        <p:nvSpPr>
          <p:cNvPr id="7" name="Rounded Rectangular Callout 6"/>
          <p:cNvSpPr/>
          <p:nvPr/>
        </p:nvSpPr>
        <p:spPr bwMode="auto">
          <a:xfrm>
            <a:off x="1828800" y="3505200"/>
            <a:ext cx="3657600" cy="838200"/>
          </a:xfrm>
          <a:prstGeom prst="wedgeRoundRectCallout">
            <a:avLst>
              <a:gd name="adj1" fmla="val -38794"/>
              <a:gd name="adj2" fmla="val 73986"/>
              <a:gd name="adj3" fmla="val 16667"/>
            </a:avLst>
          </a:prstGeom>
          <a:ln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b="0" dirty="0" smtClean="0">
                <a:solidFill>
                  <a:schemeClr val="bg1"/>
                </a:solidFill>
                <a:latin typeface="Gill Sans"/>
                <a:cs typeface="Gill Sans"/>
              </a:rPr>
              <a:t>I’ve got the most intuitive implementation: a computation graph!</a:t>
            </a:r>
            <a:endParaRPr kumimoji="0" lang="en-US" sz="1600" b="0" i="0" u="none" strike="noStrike" cap="none" normalizeH="0" baseline="0" dirty="0" smtClean="0">
              <a:ln>
                <a:noFill/>
              </a:ln>
              <a:solidFill>
                <a:schemeClr val="bg1"/>
              </a:solidFill>
              <a:effectLst/>
              <a:latin typeface="Gill Sans"/>
              <a:cs typeface="Gill Sans"/>
            </a:endParaRPr>
          </a:p>
        </p:txBody>
      </p:sp>
      <p:pic>
        <p:nvPicPr>
          <p:cNvPr id="2" name="Picture 1" descr="spark-logo-trademark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48400" y="228600"/>
            <a:ext cx="2578608" cy="1371600"/>
          </a:xfrm>
          <a:prstGeom prst="rect">
            <a:avLst/>
          </a:prstGeom>
        </p:spPr>
      </p:pic>
      <p:sp>
        <p:nvSpPr>
          <p:cNvPr id="8" name="Rounded Rectangular Callout 7"/>
          <p:cNvSpPr/>
          <p:nvPr/>
        </p:nvSpPr>
        <p:spPr bwMode="auto">
          <a:xfrm>
            <a:off x="2133600" y="228600"/>
            <a:ext cx="3200400" cy="838200"/>
          </a:xfrm>
          <a:prstGeom prst="wedgeRoundRectCallout">
            <a:avLst>
              <a:gd name="adj1" fmla="val 72679"/>
              <a:gd name="adj2" fmla="val 41343"/>
              <a:gd name="adj3" fmla="val 16667"/>
            </a:avLst>
          </a:prstGeom>
          <a:ln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b="0" dirty="0" smtClean="0">
                <a:solidFill>
                  <a:schemeClr val="bg1"/>
                </a:solidFill>
                <a:latin typeface="Gill Sans"/>
                <a:cs typeface="Gill Sans"/>
              </a:rPr>
              <a:t>Hmm, I </a:t>
            </a:r>
            <a:r>
              <a:rPr lang="en-US" b="0" dirty="0" err="1" smtClean="0">
                <a:solidFill>
                  <a:schemeClr val="bg1"/>
                </a:solidFill>
                <a:latin typeface="Gill Sans"/>
                <a:cs typeface="Gill Sans"/>
              </a:rPr>
              <a:t>gotta</a:t>
            </a:r>
            <a:r>
              <a:rPr lang="en-US" b="0" dirty="0" smtClean="0">
                <a:solidFill>
                  <a:schemeClr val="bg1"/>
                </a:solidFill>
                <a:latin typeface="Gill Sans"/>
                <a:cs typeface="Gill Sans"/>
              </a:rPr>
              <a:t> get in on this streaming thing</a:t>
            </a:r>
            <a:r>
              <a:rPr lang="mr-IN" b="0" dirty="0" smtClean="0">
                <a:solidFill>
                  <a:schemeClr val="bg1"/>
                </a:solidFill>
                <a:latin typeface="Gill Sans"/>
                <a:cs typeface="Gill Sans"/>
              </a:rPr>
              <a:t>…</a:t>
            </a:r>
            <a:endParaRPr kumimoji="0" lang="en-US" sz="1600" b="0" i="0" u="none" strike="noStrike" cap="none" normalizeH="0" baseline="0" dirty="0" smtClean="0">
              <a:ln>
                <a:noFill/>
              </a:ln>
              <a:solidFill>
                <a:schemeClr val="bg1"/>
              </a:solidFill>
              <a:effectLst/>
              <a:latin typeface="Gill Sans"/>
              <a:cs typeface="Gill Sans"/>
            </a:endParaRPr>
          </a:p>
        </p:txBody>
      </p:sp>
      <p:sp>
        <p:nvSpPr>
          <p:cNvPr id="9" name="Rounded Rectangular Callout 8"/>
          <p:cNvSpPr/>
          <p:nvPr/>
        </p:nvSpPr>
        <p:spPr bwMode="auto">
          <a:xfrm>
            <a:off x="2438400" y="1219200"/>
            <a:ext cx="3429000" cy="838200"/>
          </a:xfrm>
          <a:prstGeom prst="wedgeRoundRectCallout">
            <a:avLst>
              <a:gd name="adj1" fmla="val 56600"/>
              <a:gd name="adj2" fmla="val -34784"/>
              <a:gd name="adj3" fmla="val 16667"/>
            </a:avLst>
          </a:prstGeom>
          <a:ln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b="0" dirty="0" smtClean="0">
                <a:solidFill>
                  <a:schemeClr val="bg1"/>
                </a:solidFill>
                <a:latin typeface="Gill Sans"/>
                <a:cs typeface="Gill Sans"/>
              </a:rPr>
              <a:t>But I got all this batch processing framework that I </a:t>
            </a:r>
            <a:r>
              <a:rPr lang="en-US" b="0" dirty="0" err="1" smtClean="0">
                <a:solidFill>
                  <a:schemeClr val="bg1"/>
                </a:solidFill>
                <a:latin typeface="Gill Sans"/>
                <a:cs typeface="Gill Sans"/>
              </a:rPr>
              <a:t>gotta</a:t>
            </a:r>
            <a:r>
              <a:rPr lang="en-US" b="0" dirty="0" smtClean="0">
                <a:solidFill>
                  <a:schemeClr val="bg1"/>
                </a:solidFill>
                <a:latin typeface="Gill Sans"/>
                <a:cs typeface="Gill Sans"/>
              </a:rPr>
              <a:t> lug around.</a:t>
            </a:r>
            <a:endParaRPr kumimoji="0" lang="en-US" sz="1600" b="0" i="0" u="none" strike="noStrike" cap="none" normalizeH="0" baseline="0" dirty="0" smtClean="0">
              <a:ln>
                <a:noFill/>
              </a:ln>
              <a:solidFill>
                <a:schemeClr val="bg1"/>
              </a:solidFill>
              <a:effectLst/>
              <a:latin typeface="Gill Sans"/>
              <a:cs typeface="Gill Sans"/>
            </a:endParaRPr>
          </a:p>
        </p:txBody>
      </p:sp>
      <p:sp>
        <p:nvSpPr>
          <p:cNvPr id="10" name="Rounded Rectangular Callout 9"/>
          <p:cNvSpPr/>
          <p:nvPr/>
        </p:nvSpPr>
        <p:spPr bwMode="auto">
          <a:xfrm>
            <a:off x="3657600" y="2209800"/>
            <a:ext cx="4953000" cy="838200"/>
          </a:xfrm>
          <a:prstGeom prst="wedgeRoundRectCallout">
            <a:avLst>
              <a:gd name="adj1" fmla="val 10835"/>
              <a:gd name="adj2" fmla="val -106476"/>
              <a:gd name="adj3" fmla="val 16667"/>
            </a:avLst>
          </a:prstGeom>
          <a:ln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b="0" dirty="0" smtClean="0">
                <a:solidFill>
                  <a:schemeClr val="bg1"/>
                </a:solidFill>
                <a:latin typeface="Gill Sans"/>
                <a:cs typeface="Gill Sans"/>
              </a:rPr>
              <a:t>I know: we’ll just chop the stream into little pieces, pretend each is an RDD, and we’re on our merry way!</a:t>
            </a:r>
            <a:endParaRPr kumimoji="0" lang="en-US" sz="1600" b="0" i="0" u="none" strike="noStrike" cap="none" normalizeH="0" baseline="0" dirty="0" smtClean="0">
              <a:ln>
                <a:noFill/>
              </a:ln>
              <a:solidFill>
                <a:schemeClr val="bg1"/>
              </a:solidFill>
              <a:effectLst/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590280482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  <p:bldP spid="10" grpId="0" animBg="1"/>
    </p:bld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Spark Streaming: Discretized Streams</a:t>
            </a:r>
            <a:endParaRPr lang="en-US" sz="36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33" name="Right Arrow 32"/>
          <p:cNvSpPr/>
          <p:nvPr/>
        </p:nvSpPr>
        <p:spPr>
          <a:xfrm>
            <a:off x="3124200" y="3589914"/>
            <a:ext cx="1561505" cy="319882"/>
          </a:xfrm>
          <a:prstGeom prst="rightArrow">
            <a:avLst/>
          </a:prstGeom>
          <a:gradFill rotWithShape="1">
            <a:gsLst>
              <a:gs pos="0">
                <a:srgbClr val="2C9C89">
                  <a:tint val="100000"/>
                  <a:shade val="100000"/>
                  <a:satMod val="130000"/>
                </a:srgbClr>
              </a:gs>
              <a:gs pos="100000">
                <a:srgbClr val="2C9C89">
                  <a:tint val="50000"/>
                  <a:shade val="100000"/>
                  <a:satMod val="350000"/>
                </a:srgbClr>
              </a:gs>
            </a:gsLst>
            <a:lin ang="16200000" scaled="0"/>
          </a:gradFill>
          <a:ln w="9525" cap="flat" cmpd="sng" algn="ctr">
            <a:solidFill>
              <a:srgbClr val="2C9C89">
                <a:shade val="95000"/>
                <a:satMod val="105000"/>
              </a:srgbClr>
            </a:solidFill>
            <a:prstDash val="solid"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  <p:txBody>
          <a:bodyPr lIns="38405" tIns="19202" rIns="38405" bIns="19202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Gill Sans"/>
              <a:ea typeface="ヒラギノ角ゴ ProN W3"/>
              <a:cs typeface="Gill Sans"/>
              <a:sym typeface="Gill Sans" charset="0"/>
            </a:endParaRPr>
          </a:p>
        </p:txBody>
      </p:sp>
      <p:grpSp>
        <p:nvGrpSpPr>
          <p:cNvPr id="34" name="Group 33"/>
          <p:cNvGrpSpPr>
            <a:grpSpLocks/>
          </p:cNvGrpSpPr>
          <p:nvPr/>
        </p:nvGrpSpPr>
        <p:grpSpPr bwMode="auto">
          <a:xfrm>
            <a:off x="3127772" y="3578801"/>
            <a:ext cx="1557338" cy="319882"/>
            <a:chOff x="3510080" y="4511951"/>
            <a:chExt cx="1875743" cy="322227"/>
          </a:xfrm>
        </p:grpSpPr>
        <p:sp>
          <p:nvSpPr>
            <p:cNvPr id="35" name="Right Arrow 34"/>
            <p:cNvSpPr/>
            <p:nvPr/>
          </p:nvSpPr>
          <p:spPr>
            <a:xfrm>
              <a:off x="5123391" y="4511951"/>
              <a:ext cx="262432" cy="322227"/>
            </a:xfrm>
            <a:prstGeom prst="rightArrow">
              <a:avLst/>
            </a:prstGeom>
            <a:gradFill rotWithShape="1">
              <a:gsLst>
                <a:gs pos="0">
                  <a:srgbClr val="2C9C89">
                    <a:tint val="100000"/>
                    <a:shade val="100000"/>
                    <a:satMod val="130000"/>
                  </a:srgbClr>
                </a:gs>
                <a:gs pos="100000">
                  <a:srgbClr val="2C9C89">
                    <a:tint val="50000"/>
                    <a:shade val="100000"/>
                    <a:satMod val="350000"/>
                  </a:srgbClr>
                </a:gs>
              </a:gsLst>
              <a:lin ang="16200000" scaled="0"/>
            </a:gradFill>
            <a:ln w="9525" cap="flat" cmpd="sng" algn="ctr">
              <a:solidFill>
                <a:srgbClr val="2C9C89">
                  <a:shade val="95000"/>
                  <a:satMod val="105000"/>
                </a:srgbClr>
              </a:solidFill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Gill Sans"/>
                <a:ea typeface="ヒラギノ角ゴ ProN W3"/>
                <a:cs typeface="Gill Sans"/>
                <a:sym typeface="Gill Sans" charset="0"/>
              </a:endParaRPr>
            </a:p>
          </p:txBody>
        </p:sp>
        <p:sp>
          <p:nvSpPr>
            <p:cNvPr id="36" name="Rectangle 35"/>
            <p:cNvSpPr/>
            <p:nvPr/>
          </p:nvSpPr>
          <p:spPr>
            <a:xfrm>
              <a:off x="4042831" y="4599904"/>
              <a:ext cx="397950" cy="155916"/>
            </a:xfrm>
            <a:prstGeom prst="rect">
              <a:avLst/>
            </a:prstGeom>
            <a:gradFill rotWithShape="1">
              <a:gsLst>
                <a:gs pos="0">
                  <a:srgbClr val="2C9C89">
                    <a:tint val="100000"/>
                    <a:shade val="100000"/>
                    <a:satMod val="130000"/>
                  </a:srgbClr>
                </a:gs>
                <a:gs pos="100000">
                  <a:srgbClr val="2C9C89">
                    <a:tint val="50000"/>
                    <a:shade val="100000"/>
                    <a:satMod val="350000"/>
                  </a:srgbClr>
                </a:gs>
              </a:gsLst>
              <a:lin ang="16200000" scaled="0"/>
            </a:gradFill>
            <a:ln w="9525" cap="flat" cmpd="sng" algn="ctr">
              <a:solidFill>
                <a:srgbClr val="2C9C89">
                  <a:shade val="95000"/>
                  <a:satMod val="105000"/>
                </a:srgbClr>
              </a:solidFill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Gill Sans"/>
                <a:ea typeface="ヒラギノ角ゴ ProN W3"/>
                <a:cs typeface="Gill Sans"/>
                <a:sym typeface="Gill Sans" charset="0"/>
              </a:endParaRPr>
            </a:p>
          </p:txBody>
        </p:sp>
        <p:sp>
          <p:nvSpPr>
            <p:cNvPr id="37" name="Rectangle 36"/>
            <p:cNvSpPr/>
            <p:nvPr/>
          </p:nvSpPr>
          <p:spPr>
            <a:xfrm>
              <a:off x="3510080" y="4603102"/>
              <a:ext cx="397950" cy="155916"/>
            </a:xfrm>
            <a:prstGeom prst="rect">
              <a:avLst/>
            </a:prstGeom>
            <a:gradFill rotWithShape="1">
              <a:gsLst>
                <a:gs pos="0">
                  <a:srgbClr val="2C9C89">
                    <a:tint val="100000"/>
                    <a:shade val="100000"/>
                    <a:satMod val="130000"/>
                  </a:srgbClr>
                </a:gs>
                <a:gs pos="100000">
                  <a:srgbClr val="2C9C89">
                    <a:tint val="50000"/>
                    <a:shade val="100000"/>
                    <a:satMod val="350000"/>
                  </a:srgbClr>
                </a:gs>
              </a:gsLst>
              <a:lin ang="16200000" scaled="0"/>
            </a:gradFill>
            <a:ln w="9525" cap="flat" cmpd="sng" algn="ctr">
              <a:solidFill>
                <a:srgbClr val="2C9C89">
                  <a:shade val="95000"/>
                  <a:satMod val="105000"/>
                </a:srgbClr>
              </a:solidFill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Gill Sans"/>
                <a:ea typeface="ヒラギノ角ゴ ProN W3"/>
                <a:cs typeface="Gill Sans"/>
                <a:sym typeface="Gill Sans" charset="0"/>
              </a:endParaRPr>
            </a:p>
          </p:txBody>
        </p:sp>
        <p:sp>
          <p:nvSpPr>
            <p:cNvPr id="38" name="Rectangle 37"/>
            <p:cNvSpPr/>
            <p:nvPr/>
          </p:nvSpPr>
          <p:spPr>
            <a:xfrm>
              <a:off x="4574148" y="4603102"/>
              <a:ext cx="397950" cy="155916"/>
            </a:xfrm>
            <a:prstGeom prst="rect">
              <a:avLst/>
            </a:prstGeom>
            <a:gradFill rotWithShape="1">
              <a:gsLst>
                <a:gs pos="0">
                  <a:srgbClr val="2C9C89">
                    <a:tint val="100000"/>
                    <a:shade val="100000"/>
                    <a:satMod val="130000"/>
                  </a:srgbClr>
                </a:gs>
                <a:gs pos="100000">
                  <a:srgbClr val="2C9C89">
                    <a:tint val="50000"/>
                    <a:shade val="100000"/>
                    <a:satMod val="350000"/>
                  </a:srgbClr>
                </a:gs>
              </a:gsLst>
              <a:lin ang="16200000" scaled="0"/>
            </a:gradFill>
            <a:ln w="9525" cap="flat" cmpd="sng" algn="ctr">
              <a:solidFill>
                <a:srgbClr val="2C9C89">
                  <a:shade val="95000"/>
                  <a:satMod val="105000"/>
                </a:srgbClr>
              </a:solidFill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Gill Sans"/>
                <a:ea typeface="ヒラギノ角ゴ ProN W3"/>
                <a:cs typeface="Gill Sans"/>
                <a:sym typeface="Gill Sans" charset="0"/>
              </a:endParaRPr>
            </a:p>
          </p:txBody>
        </p:sp>
      </p:grpSp>
      <p:sp>
        <p:nvSpPr>
          <p:cNvPr id="39" name="Rectangle 38"/>
          <p:cNvSpPr/>
          <p:nvPr/>
        </p:nvSpPr>
        <p:spPr>
          <a:xfrm>
            <a:off x="4810125" y="5258376"/>
            <a:ext cx="1259086" cy="850900"/>
          </a:xfrm>
          <a:prstGeom prst="rect">
            <a:avLst/>
          </a:prstGeom>
          <a:solidFill>
            <a:sysClr val="window" lastClr="FFFFFF"/>
          </a:solidFill>
          <a:ln w="57150" cap="flat" cmpd="sng" algn="ctr">
            <a:solidFill>
              <a:srgbClr val="B50B1B"/>
            </a:solidFill>
            <a:prstDash val="solid"/>
          </a:ln>
          <a:effectLst/>
        </p:spPr>
        <p:txBody>
          <a:bodyPr lIns="38405" tIns="19202" rIns="38405" bIns="19202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B50B1B"/>
                </a:solidFill>
                <a:effectLst/>
                <a:uLnTx/>
                <a:uFillTx/>
                <a:latin typeface="Gill Sans"/>
                <a:ea typeface="ヒラギノ角ゴ ProN W3"/>
                <a:cs typeface="Gill Sans"/>
                <a:sym typeface="Gill Sans" charset="0"/>
              </a:rPr>
              <a:t>Spark</a:t>
            </a:r>
          </a:p>
        </p:txBody>
      </p:sp>
      <p:sp>
        <p:nvSpPr>
          <p:cNvPr id="40" name="Rectangle 39"/>
          <p:cNvSpPr/>
          <p:nvPr/>
        </p:nvSpPr>
        <p:spPr>
          <a:xfrm>
            <a:off x="4810125" y="3328770"/>
            <a:ext cx="1259086" cy="850900"/>
          </a:xfrm>
          <a:prstGeom prst="rect">
            <a:avLst/>
          </a:prstGeom>
          <a:solidFill>
            <a:sysClr val="window" lastClr="FFFFFF"/>
          </a:solidFill>
          <a:ln w="57150" cap="flat" cmpd="sng" algn="ctr">
            <a:solidFill>
              <a:srgbClr val="B50B1B"/>
            </a:solidFill>
            <a:prstDash val="solid"/>
          </a:ln>
          <a:effectLst/>
        </p:spPr>
        <p:txBody>
          <a:bodyPr lIns="38405" tIns="19202" rIns="38405" bIns="19202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B50B1B"/>
                </a:solidFill>
                <a:effectLst/>
                <a:uLnTx/>
                <a:uFillTx/>
                <a:latin typeface="Gill Sans"/>
                <a:ea typeface="ヒラギノ角ゴ ProN W3"/>
                <a:cs typeface="Gill Sans"/>
                <a:sym typeface="Gill Sans" charset="0"/>
              </a:rPr>
              <a:t>Spark</a:t>
            </a: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B50B1B"/>
                </a:solidFill>
                <a:effectLst/>
                <a:uLnTx/>
                <a:uFillTx/>
                <a:latin typeface="Gill Sans"/>
                <a:ea typeface="ヒラギノ角ゴ ProN W3"/>
                <a:cs typeface="Gill Sans"/>
                <a:sym typeface="Gill Sans" charset="0"/>
              </a:rPr>
              <a:t>Streaming</a:t>
            </a:r>
          </a:p>
        </p:txBody>
      </p:sp>
      <p:grpSp>
        <p:nvGrpSpPr>
          <p:cNvPr id="41" name="Group 40"/>
          <p:cNvGrpSpPr>
            <a:grpSpLocks/>
          </p:cNvGrpSpPr>
          <p:nvPr/>
        </p:nvGrpSpPr>
        <p:grpSpPr bwMode="auto">
          <a:xfrm>
            <a:off x="5270897" y="4336039"/>
            <a:ext cx="330399" cy="765969"/>
            <a:chOff x="4377769" y="4618254"/>
            <a:chExt cx="398080" cy="771144"/>
          </a:xfrm>
        </p:grpSpPr>
        <p:sp>
          <p:nvSpPr>
            <p:cNvPr id="42" name="Rectangle 41"/>
            <p:cNvSpPr/>
            <p:nvPr/>
          </p:nvSpPr>
          <p:spPr>
            <a:xfrm>
              <a:off x="4377769" y="4618254"/>
              <a:ext cx="398080" cy="155827"/>
            </a:xfrm>
            <a:prstGeom prst="rect">
              <a:avLst/>
            </a:prstGeom>
            <a:gradFill rotWithShape="1">
              <a:gsLst>
                <a:gs pos="0">
                  <a:srgbClr val="2C9C89">
                    <a:tint val="100000"/>
                    <a:shade val="100000"/>
                    <a:satMod val="130000"/>
                  </a:srgbClr>
                </a:gs>
                <a:gs pos="100000">
                  <a:srgbClr val="2C9C89">
                    <a:tint val="50000"/>
                    <a:shade val="100000"/>
                    <a:satMod val="350000"/>
                  </a:srgbClr>
                </a:gs>
              </a:gsLst>
              <a:lin ang="16200000" scaled="0"/>
            </a:gradFill>
            <a:ln w="9525" cap="flat" cmpd="sng" algn="ctr">
              <a:solidFill>
                <a:srgbClr val="2C9C89">
                  <a:shade val="95000"/>
                  <a:satMod val="105000"/>
                </a:srgbClr>
              </a:solidFill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Gill Sans"/>
                <a:ea typeface="ヒラギノ角ゴ ProN W3"/>
                <a:cs typeface="Gill Sans"/>
                <a:sym typeface="Gill Sans" charset="0"/>
              </a:endParaRPr>
            </a:p>
          </p:txBody>
        </p:sp>
        <p:sp>
          <p:nvSpPr>
            <p:cNvPr id="43" name="Rectangle 42"/>
            <p:cNvSpPr/>
            <p:nvPr/>
          </p:nvSpPr>
          <p:spPr>
            <a:xfrm>
              <a:off x="4377769" y="4925913"/>
              <a:ext cx="398080" cy="155827"/>
            </a:xfrm>
            <a:prstGeom prst="rect">
              <a:avLst/>
            </a:prstGeom>
            <a:gradFill rotWithShape="1">
              <a:gsLst>
                <a:gs pos="0">
                  <a:srgbClr val="2C9C89">
                    <a:tint val="100000"/>
                    <a:shade val="100000"/>
                    <a:satMod val="130000"/>
                  </a:srgbClr>
                </a:gs>
                <a:gs pos="100000">
                  <a:srgbClr val="2C9C89">
                    <a:tint val="50000"/>
                    <a:shade val="100000"/>
                    <a:satMod val="350000"/>
                  </a:srgbClr>
                </a:gs>
              </a:gsLst>
              <a:lin ang="16200000" scaled="0"/>
            </a:gradFill>
            <a:ln w="9525" cap="flat" cmpd="sng" algn="ctr">
              <a:solidFill>
                <a:srgbClr val="2C9C89">
                  <a:shade val="95000"/>
                  <a:satMod val="105000"/>
                </a:srgbClr>
              </a:solidFill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Gill Sans"/>
                <a:ea typeface="ヒラギノ角ゴ ProN W3"/>
                <a:cs typeface="Gill Sans"/>
                <a:sym typeface="Gill Sans" charset="0"/>
              </a:endParaRPr>
            </a:p>
          </p:txBody>
        </p:sp>
        <p:sp>
          <p:nvSpPr>
            <p:cNvPr id="44" name="Rectangle 43"/>
            <p:cNvSpPr/>
            <p:nvPr/>
          </p:nvSpPr>
          <p:spPr>
            <a:xfrm>
              <a:off x="4377769" y="5233571"/>
              <a:ext cx="398080" cy="155827"/>
            </a:xfrm>
            <a:prstGeom prst="rect">
              <a:avLst/>
            </a:prstGeom>
            <a:gradFill rotWithShape="1">
              <a:gsLst>
                <a:gs pos="0">
                  <a:srgbClr val="2C9C89">
                    <a:tint val="100000"/>
                    <a:shade val="100000"/>
                    <a:satMod val="130000"/>
                  </a:srgbClr>
                </a:gs>
                <a:gs pos="100000">
                  <a:srgbClr val="2C9C89">
                    <a:tint val="50000"/>
                    <a:shade val="100000"/>
                    <a:satMod val="350000"/>
                  </a:srgbClr>
                </a:gs>
              </a:gsLst>
              <a:lin ang="16200000" scaled="0"/>
            </a:gradFill>
            <a:ln w="9525" cap="flat" cmpd="sng" algn="ctr">
              <a:solidFill>
                <a:srgbClr val="2C9C89">
                  <a:shade val="95000"/>
                  <a:satMod val="105000"/>
                </a:srgbClr>
              </a:solidFill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Gill Sans"/>
                <a:ea typeface="ヒラギノ角ゴ ProN W3"/>
                <a:cs typeface="Gill Sans"/>
                <a:sym typeface="Gill Sans" charset="0"/>
              </a:endParaRPr>
            </a:p>
          </p:txBody>
        </p:sp>
      </p:grpSp>
      <p:grpSp>
        <p:nvGrpSpPr>
          <p:cNvPr id="45" name="Group 44"/>
          <p:cNvGrpSpPr>
            <a:grpSpLocks/>
          </p:cNvGrpSpPr>
          <p:nvPr/>
        </p:nvGrpSpPr>
        <p:grpSpPr bwMode="auto">
          <a:xfrm>
            <a:off x="3292971" y="3820896"/>
            <a:ext cx="883444" cy="1196820"/>
            <a:chOff x="1823091" y="4059182"/>
            <a:chExt cx="1064232" cy="1205223"/>
          </a:xfrm>
        </p:grpSpPr>
        <p:cxnSp>
          <p:nvCxnSpPr>
            <p:cNvPr id="46" name="Straight Arrow Connector 45"/>
            <p:cNvCxnSpPr>
              <a:stCxn id="49" idx="2"/>
              <a:endCxn id="37" idx="2"/>
            </p:cNvCxnSpPr>
            <p:nvPr/>
          </p:nvCxnSpPr>
          <p:spPr>
            <a:xfrm flipH="1" flipV="1">
              <a:off x="1823091" y="4062378"/>
              <a:ext cx="830087" cy="1202026"/>
            </a:xfrm>
            <a:prstGeom prst="straightConnector1">
              <a:avLst/>
            </a:prstGeom>
            <a:noFill/>
            <a:ln w="57150" cap="flat" cmpd="sng" algn="ctr">
              <a:solidFill>
                <a:srgbClr val="2C9C89"/>
              </a:solidFill>
              <a:prstDash val="solid"/>
              <a:tailEnd type="arrow"/>
            </a:ln>
            <a:effectLst/>
          </p:spPr>
        </p:cxnSp>
        <p:cxnSp>
          <p:nvCxnSpPr>
            <p:cNvPr id="47" name="Straight Arrow Connector 46"/>
            <p:cNvCxnSpPr>
              <a:stCxn id="49" idx="2"/>
              <a:endCxn id="36" idx="2"/>
            </p:cNvCxnSpPr>
            <p:nvPr/>
          </p:nvCxnSpPr>
          <p:spPr>
            <a:xfrm flipH="1" flipV="1">
              <a:off x="2355924" y="4059182"/>
              <a:ext cx="297255" cy="1205223"/>
            </a:xfrm>
            <a:prstGeom prst="straightConnector1">
              <a:avLst/>
            </a:prstGeom>
            <a:noFill/>
            <a:ln w="57150" cap="flat" cmpd="sng" algn="ctr">
              <a:solidFill>
                <a:srgbClr val="2C9C89"/>
              </a:solidFill>
              <a:prstDash val="solid"/>
              <a:tailEnd type="arrow"/>
            </a:ln>
            <a:effectLst/>
          </p:spPr>
        </p:cxnSp>
        <p:cxnSp>
          <p:nvCxnSpPr>
            <p:cNvPr id="48" name="Straight Arrow Connector 47"/>
            <p:cNvCxnSpPr>
              <a:stCxn id="49" idx="2"/>
              <a:endCxn id="38" idx="2"/>
            </p:cNvCxnSpPr>
            <p:nvPr/>
          </p:nvCxnSpPr>
          <p:spPr>
            <a:xfrm flipV="1">
              <a:off x="2653178" y="4062378"/>
              <a:ext cx="234145" cy="1202026"/>
            </a:xfrm>
            <a:prstGeom prst="straightConnector1">
              <a:avLst/>
            </a:prstGeom>
            <a:noFill/>
            <a:ln w="57150" cap="flat" cmpd="sng" algn="ctr">
              <a:solidFill>
                <a:srgbClr val="2C9C89"/>
              </a:solidFill>
              <a:prstDash val="solid"/>
              <a:tailEnd type="arrow"/>
            </a:ln>
            <a:effectLst/>
          </p:spPr>
        </p:cxnSp>
      </p:grpSp>
      <p:sp>
        <p:nvSpPr>
          <p:cNvPr id="49" name="TextBox 48"/>
          <p:cNvSpPr txBox="1"/>
          <p:nvPr/>
        </p:nvSpPr>
        <p:spPr>
          <a:xfrm>
            <a:off x="3011091" y="4424938"/>
            <a:ext cx="1941909" cy="592777"/>
          </a:xfrm>
          <a:prstGeom prst="rect">
            <a:avLst/>
          </a:prstGeom>
          <a:solidFill>
            <a:sysClr val="window" lastClr="FFFFFF"/>
          </a:solidFill>
        </p:spPr>
        <p:txBody>
          <a:bodyPr lIns="38405" tIns="19202" rIns="38405" bIns="19202">
            <a:spAutoFit/>
          </a:bodyPr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800" b="0" kern="0" dirty="0">
                <a:solidFill>
                  <a:sysClr val="windowText" lastClr="000000"/>
                </a:solidFill>
                <a:latin typeface="Gill Sans"/>
                <a:ea typeface="ヒラギノ角ゴ ProN W3" charset="0"/>
                <a:cs typeface="Gill Sans"/>
                <a:sym typeface="Gill Sans" charset="0"/>
              </a:rPr>
              <a:t>batches of X seconds</a:t>
            </a:r>
          </a:p>
        </p:txBody>
      </p:sp>
      <p:sp>
        <p:nvSpPr>
          <p:cNvPr id="50" name="TextBox 49"/>
          <p:cNvSpPr txBox="1"/>
          <p:nvPr/>
        </p:nvSpPr>
        <p:spPr>
          <a:xfrm>
            <a:off x="2895600" y="3223201"/>
            <a:ext cx="1752600" cy="315778"/>
          </a:xfrm>
          <a:prstGeom prst="rect">
            <a:avLst/>
          </a:prstGeom>
          <a:solidFill>
            <a:sysClr val="window" lastClr="FFFFFF"/>
          </a:solidFill>
        </p:spPr>
        <p:txBody>
          <a:bodyPr lIns="38405" tIns="19202" rIns="38405" bIns="19202">
            <a:spAutoFit/>
          </a:bodyPr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800" b="0" kern="0" dirty="0">
                <a:solidFill>
                  <a:sysClr val="windowText" lastClr="000000"/>
                </a:solidFill>
                <a:latin typeface="Gill Sans"/>
                <a:ea typeface="ヒラギノ角ゴ ProN W3" charset="0"/>
                <a:cs typeface="Gill Sans"/>
                <a:sym typeface="Gill Sans" charset="0"/>
              </a:rPr>
              <a:t>l</a:t>
            </a:r>
            <a:r>
              <a:rPr lang="en-US" sz="1800" b="0" kern="0" dirty="0" err="1">
                <a:solidFill>
                  <a:sysClr val="windowText" lastClr="000000"/>
                </a:solidFill>
                <a:latin typeface="Gill Sans"/>
                <a:ea typeface="ヒラギノ角ゴ ProN W3" charset="0"/>
                <a:cs typeface="Gill Sans"/>
                <a:sym typeface="Gill Sans" charset="0"/>
              </a:rPr>
              <a:t>ive</a:t>
            </a:r>
            <a:r>
              <a:rPr lang="en-US" sz="1800" b="0" kern="0" dirty="0">
                <a:solidFill>
                  <a:sysClr val="windowText" lastClr="000000"/>
                </a:solidFill>
                <a:latin typeface="Gill Sans"/>
                <a:ea typeface="ヒラギノ角ゴ ProN W3" charset="0"/>
                <a:cs typeface="Gill Sans"/>
                <a:sym typeface="Gill Sans" charset="0"/>
              </a:rPr>
              <a:t> data stream</a:t>
            </a:r>
          </a:p>
        </p:txBody>
      </p:sp>
      <p:grpSp>
        <p:nvGrpSpPr>
          <p:cNvPr id="51" name="Group 50"/>
          <p:cNvGrpSpPr>
            <a:grpSpLocks/>
          </p:cNvGrpSpPr>
          <p:nvPr/>
        </p:nvGrpSpPr>
        <p:grpSpPr bwMode="auto">
          <a:xfrm>
            <a:off x="3124200" y="5538569"/>
            <a:ext cx="1571625" cy="862231"/>
            <a:chOff x="15712706" y="10151158"/>
            <a:chExt cx="4191000" cy="1724814"/>
          </a:xfrm>
        </p:grpSpPr>
        <p:grpSp>
          <p:nvGrpSpPr>
            <p:cNvPr id="52" name="Group 65"/>
            <p:cNvGrpSpPr>
              <a:grpSpLocks/>
            </p:cNvGrpSpPr>
            <p:nvPr/>
          </p:nvGrpSpPr>
          <p:grpSpPr bwMode="auto">
            <a:xfrm>
              <a:off x="15712706" y="10151158"/>
              <a:ext cx="4081598" cy="640089"/>
              <a:chOff x="3519264" y="4541124"/>
              <a:chExt cx="1843853" cy="322227"/>
            </a:xfrm>
          </p:grpSpPr>
          <p:sp>
            <p:nvSpPr>
              <p:cNvPr id="54" name="Right Arrow 53"/>
              <p:cNvSpPr/>
              <p:nvPr/>
            </p:nvSpPr>
            <p:spPr>
              <a:xfrm rot="10800000">
                <a:off x="3519264" y="4541124"/>
                <a:ext cx="262477" cy="322128"/>
              </a:xfrm>
              <a:prstGeom prst="rightArrow">
                <a:avLst/>
              </a:prstGeom>
              <a:gradFill rotWithShape="1">
                <a:gsLst>
                  <a:gs pos="0">
                    <a:srgbClr val="1D86CD">
                      <a:tint val="100000"/>
                      <a:shade val="100000"/>
                      <a:satMod val="130000"/>
                    </a:srgbClr>
                  </a:gs>
                  <a:gs pos="100000">
                    <a:srgbClr val="1D86CD">
                      <a:tint val="50000"/>
                      <a:shade val="100000"/>
                      <a:satMod val="350000"/>
                    </a:srgbClr>
                  </a:gs>
                </a:gsLst>
                <a:lin ang="5400000" scaled="0"/>
              </a:gradFill>
              <a:ln w="9525" cap="flat" cmpd="sng" algn="ctr">
                <a:solidFill>
                  <a:srgbClr val="1D86CD">
                    <a:shade val="95000"/>
                    <a:satMod val="105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Gill Sans"/>
                  <a:ea typeface="ヒラギノ角ゴ ProN W3"/>
                  <a:cs typeface="Gill Sans"/>
                  <a:sym typeface="Gill Sans" charset="0"/>
                </a:endParaRPr>
              </a:p>
            </p:txBody>
          </p:sp>
          <p:sp>
            <p:nvSpPr>
              <p:cNvPr id="55" name="Rectangle 54"/>
              <p:cNvSpPr/>
              <p:nvPr/>
            </p:nvSpPr>
            <p:spPr>
              <a:xfrm>
                <a:off x="4430044" y="4624254"/>
                <a:ext cx="398018" cy="155868"/>
              </a:xfrm>
              <a:prstGeom prst="rect">
                <a:avLst/>
              </a:prstGeom>
              <a:gradFill rotWithShape="1">
                <a:gsLst>
                  <a:gs pos="0">
                    <a:srgbClr val="1D86CD">
                      <a:tint val="100000"/>
                      <a:shade val="100000"/>
                      <a:satMod val="130000"/>
                    </a:srgbClr>
                  </a:gs>
                  <a:gs pos="100000">
                    <a:srgbClr val="1D86CD">
                      <a:tint val="50000"/>
                      <a:shade val="100000"/>
                      <a:satMod val="350000"/>
                    </a:srgbClr>
                  </a:gs>
                </a:gsLst>
                <a:lin ang="16200000" scaled="0"/>
              </a:gradFill>
              <a:ln w="9525" cap="flat" cmpd="sng" algn="ctr">
                <a:solidFill>
                  <a:srgbClr val="1D86CD">
                    <a:shade val="95000"/>
                    <a:satMod val="105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Gill Sans"/>
                  <a:ea typeface="ヒラギノ角ゴ ProN W3"/>
                  <a:cs typeface="Gill Sans"/>
                  <a:sym typeface="Gill Sans" charset="0"/>
                </a:endParaRPr>
              </a:p>
            </p:txBody>
          </p:sp>
          <p:sp>
            <p:nvSpPr>
              <p:cNvPr id="56" name="Rectangle 55"/>
              <p:cNvSpPr/>
              <p:nvPr/>
            </p:nvSpPr>
            <p:spPr>
              <a:xfrm>
                <a:off x="3897919" y="4624254"/>
                <a:ext cx="398018" cy="155868"/>
              </a:xfrm>
              <a:prstGeom prst="rect">
                <a:avLst/>
              </a:prstGeom>
              <a:gradFill rotWithShape="1">
                <a:gsLst>
                  <a:gs pos="0">
                    <a:srgbClr val="1D86CD">
                      <a:tint val="100000"/>
                      <a:shade val="100000"/>
                      <a:satMod val="130000"/>
                    </a:srgbClr>
                  </a:gs>
                  <a:gs pos="100000">
                    <a:srgbClr val="1D86CD">
                      <a:tint val="50000"/>
                      <a:shade val="100000"/>
                      <a:satMod val="350000"/>
                    </a:srgbClr>
                  </a:gs>
                </a:gsLst>
                <a:lin ang="16200000" scaled="0"/>
              </a:gradFill>
              <a:ln w="9525" cap="flat" cmpd="sng" algn="ctr">
                <a:solidFill>
                  <a:srgbClr val="1D86CD">
                    <a:shade val="95000"/>
                    <a:satMod val="105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Gill Sans"/>
                  <a:ea typeface="ヒラギノ角ゴ ProN W3"/>
                  <a:cs typeface="Gill Sans"/>
                  <a:sym typeface="Gill Sans" charset="0"/>
                </a:endParaRPr>
              </a:p>
            </p:txBody>
          </p:sp>
          <p:sp>
            <p:nvSpPr>
              <p:cNvPr id="57" name="Rectangle 56"/>
              <p:cNvSpPr/>
              <p:nvPr/>
            </p:nvSpPr>
            <p:spPr>
              <a:xfrm>
                <a:off x="4965038" y="4624254"/>
                <a:ext cx="398018" cy="155868"/>
              </a:xfrm>
              <a:prstGeom prst="rect">
                <a:avLst/>
              </a:prstGeom>
              <a:gradFill rotWithShape="1">
                <a:gsLst>
                  <a:gs pos="0">
                    <a:srgbClr val="1D86CD">
                      <a:tint val="100000"/>
                      <a:shade val="100000"/>
                      <a:satMod val="130000"/>
                    </a:srgbClr>
                  </a:gs>
                  <a:gs pos="100000">
                    <a:srgbClr val="1D86CD">
                      <a:tint val="50000"/>
                      <a:shade val="100000"/>
                      <a:satMod val="350000"/>
                    </a:srgbClr>
                  </a:gs>
                </a:gsLst>
                <a:lin ang="16200000" scaled="0"/>
              </a:gradFill>
              <a:ln w="9525" cap="flat" cmpd="sng" algn="ctr">
                <a:solidFill>
                  <a:srgbClr val="1D86CD">
                    <a:shade val="95000"/>
                    <a:satMod val="105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Gill Sans"/>
                  <a:ea typeface="ヒラギノ角ゴ ProN W3"/>
                  <a:cs typeface="Gill Sans"/>
                  <a:sym typeface="Gill Sans" charset="0"/>
                </a:endParaRPr>
              </a:p>
            </p:txBody>
          </p:sp>
        </p:grpSp>
        <p:sp>
          <p:nvSpPr>
            <p:cNvPr id="53" name="TextBox 52"/>
            <p:cNvSpPr txBox="1"/>
            <p:nvPr/>
          </p:nvSpPr>
          <p:spPr>
            <a:xfrm>
              <a:off x="15738106" y="10583046"/>
              <a:ext cx="4165600" cy="1292926"/>
            </a:xfrm>
            <a:prstGeom prst="rect">
              <a:avLst/>
            </a:prstGeom>
            <a:noFill/>
          </p:spPr>
          <p:txBody>
            <a:bodyPr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latin typeface="Gill Sans"/>
                  <a:ea typeface="ヒラギノ角ゴ ProN W3" charset="0"/>
                  <a:cs typeface="Gill Sans"/>
                  <a:sym typeface="Gill Sans" charset="0"/>
                </a:rPr>
                <a:t>processed results</a:t>
              </a:r>
            </a:p>
          </p:txBody>
        </p:sp>
      </p:grpSp>
      <p:sp>
        <p:nvSpPr>
          <p:cNvPr id="58" name="TextBox 57"/>
          <p:cNvSpPr txBox="1">
            <a:spLocks noChangeArrowheads="1"/>
          </p:cNvSpPr>
          <p:nvPr/>
        </p:nvSpPr>
        <p:spPr bwMode="auto">
          <a:xfrm>
            <a:off x="0" y="6611938"/>
            <a:ext cx="403860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Source: All following Spark Streaming slides </a:t>
            </a:r>
            <a:r>
              <a:rPr kumimoji="0" lang="en-US" sz="1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by </a:t>
            </a:r>
            <a:r>
              <a:rPr kumimoji="0" lang="en-US" sz="1000" b="0" i="0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Tathagata</a:t>
            </a:r>
            <a:r>
              <a:rPr kumimoji="0" lang="en-US" sz="1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 Das </a:t>
            </a:r>
          </a:p>
        </p:txBody>
      </p:sp>
      <p:sp>
        <p:nvSpPr>
          <p:cNvPr id="59" name="TextBox 58"/>
          <p:cNvSpPr txBox="1"/>
          <p:nvPr/>
        </p:nvSpPr>
        <p:spPr>
          <a:xfrm>
            <a:off x="0" y="1295400"/>
            <a:ext cx="9144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Run a streaming computation as a series </a:t>
            </a:r>
            <a:endParaRPr lang="en-US" sz="2400" b="0" kern="0" dirty="0" smtClean="0">
              <a:solidFill>
                <a:srgbClr val="000000"/>
              </a:solidFill>
              <a:latin typeface="Gill Sans"/>
              <a:cs typeface="Gill Sans"/>
            </a:endParaRPr>
          </a:p>
          <a:p>
            <a:pPr lvl="0" algn="ctr">
              <a:defRPr/>
            </a:pP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of </a:t>
            </a: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very small, deterministic batch jobs</a:t>
            </a:r>
          </a:p>
        </p:txBody>
      </p:sp>
      <p:sp>
        <p:nvSpPr>
          <p:cNvPr id="60" name="TextBox 59"/>
          <p:cNvSpPr txBox="1"/>
          <p:nvPr/>
        </p:nvSpPr>
        <p:spPr>
          <a:xfrm>
            <a:off x="0" y="2035314"/>
            <a:ext cx="9144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Chop up the </a:t>
            </a: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stream 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into batches of </a:t>
            </a:r>
            <a:r>
              <a:rPr lang="en-US" sz="2000" b="0" i="1" kern="0" dirty="0">
                <a:solidFill>
                  <a:srgbClr val="0070C0"/>
                </a:solidFill>
                <a:latin typeface="Gill Sans"/>
                <a:cs typeface="Gill Sans"/>
              </a:rPr>
              <a:t>X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 seconds </a:t>
            </a:r>
          </a:p>
          <a:p>
            <a:pPr lvl="0" algn="ctr">
              <a:defRPr/>
            </a:pP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Process as RDDs!</a:t>
            </a:r>
          </a:p>
          <a:p>
            <a:pPr lvl="0" algn="ctr">
              <a:defRPr/>
            </a:pP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Return results in batches</a:t>
            </a:r>
            <a:endParaRPr lang="en-US" sz="2000" b="0" kern="0" dirty="0">
              <a:solidFill>
                <a:srgbClr val="0070C0"/>
              </a:solidFill>
              <a:latin typeface="Gill Sans"/>
              <a:cs typeface="Gill Sans"/>
            </a:endParaRPr>
          </a:p>
        </p:txBody>
      </p:sp>
      <p:sp>
        <p:nvSpPr>
          <p:cNvPr id="61" name="TextBox 60"/>
          <p:cNvSpPr txBox="1"/>
          <p:nvPr/>
        </p:nvSpPr>
        <p:spPr>
          <a:xfrm rot="21419722">
            <a:off x="5709647" y="6269461"/>
            <a:ext cx="327371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2700" lvl="1" algn="ctr"/>
            <a:r>
              <a:rPr lang="en-GB" sz="2000" b="0" dirty="0" smtClean="0">
                <a:solidFill>
                  <a:srgbClr val="FF0000"/>
                </a:solidFill>
                <a:latin typeface="Gill Sans" charset="0"/>
                <a:ea typeface="Gill Sans" charset="0"/>
                <a:cs typeface="Gill Sans" charset="0"/>
                <a:sym typeface="Symbol" pitchFamily="18" charset="2"/>
              </a:rPr>
              <a:t>Typical batch window ~1s</a:t>
            </a:r>
            <a:endParaRPr lang="en-GB" sz="2000" b="0" dirty="0">
              <a:solidFill>
                <a:srgbClr val="FF0000"/>
              </a:solidFill>
              <a:latin typeface="Gill Sans" charset="0"/>
              <a:ea typeface="Gill Sans" charset="0"/>
              <a:cs typeface="Gill San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01008035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20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4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500"/>
                            </p:stCondLst>
                            <p:childTnLst>
                              <p:par>
                                <p:cTn id="26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500"/>
                            </p:stCondLst>
                            <p:childTnLst>
                              <p:par>
                                <p:cTn id="31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3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1000"/>
                            </p:stCondLst>
                            <p:childTnLst>
                              <p:par>
                                <p:cTn id="3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1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3" grpId="0" animBg="1"/>
      <p:bldP spid="33" grpId="1" animBg="1"/>
      <p:bldP spid="39" grpId="0" animBg="1"/>
      <p:bldP spid="40" grpId="0" animBg="1"/>
      <p:bldP spid="49" grpId="0" animBg="1"/>
      <p:bldP spid="50" grpId="0" animBg="1"/>
      <p:bldP spid="59" grpId="0"/>
      <p:bldP spid="60" grpId="0"/>
      <p:bldP spid="61" grpId="0"/>
    </p:bld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Example: Get </a:t>
            </a:r>
            <a:r>
              <a:rPr lang="en-US" sz="3600" b="0" kern="0" dirty="0" err="1">
                <a:solidFill>
                  <a:srgbClr val="000000"/>
                </a:solidFill>
                <a:latin typeface="Gill Sans"/>
                <a:cs typeface="Gill Sans"/>
              </a:rPr>
              <a:t>hashtags</a:t>
            </a: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 from Twitter </a:t>
            </a:r>
          </a:p>
        </p:txBody>
      </p:sp>
      <p:sp>
        <p:nvSpPr>
          <p:cNvPr id="267" name="Content Placeholder 4"/>
          <p:cNvSpPr txBox="1">
            <a:spLocks/>
          </p:cNvSpPr>
          <p:nvPr/>
        </p:nvSpPr>
        <p:spPr bwMode="auto">
          <a:xfrm>
            <a:off x="352425" y="1485900"/>
            <a:ext cx="8396288" cy="4635500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325374" indent="-192024" algn="l" rtl="0" eaLnBrk="0" fontAlgn="base" hangingPunct="0">
              <a:spcBef>
                <a:spcPts val="756"/>
              </a:spcBef>
              <a:spcAft>
                <a:spcPct val="0"/>
              </a:spcAft>
              <a:buClr>
                <a:srgbClr val="D11349"/>
              </a:buClr>
              <a:buSzPct val="100000"/>
              <a:buFont typeface="Wingdings" charset="0"/>
              <a:buChar char="§"/>
              <a:defRPr sz="1800">
                <a:solidFill>
                  <a:srgbClr val="0C0F20"/>
                </a:solidFill>
                <a:latin typeface="Calibri"/>
                <a:ea typeface="+mn-ea"/>
                <a:cs typeface="Calibri"/>
                <a:sym typeface="Arial" charset="0"/>
              </a:defRPr>
            </a:lvl1pPr>
            <a:lvl2pPr marL="512064" indent="-192024" algn="l" rtl="0" eaLnBrk="0" fontAlgn="base" hangingPunct="0">
              <a:spcBef>
                <a:spcPts val="756"/>
              </a:spcBef>
              <a:spcAft>
                <a:spcPct val="0"/>
              </a:spcAft>
              <a:buClr>
                <a:srgbClr val="D11349"/>
              </a:buClr>
              <a:buSzPct val="100000"/>
              <a:buFont typeface="Arial" charset="0"/>
              <a:buChar char="-"/>
              <a:defRPr sz="1800">
                <a:solidFill>
                  <a:srgbClr val="0C0F20"/>
                </a:solidFill>
                <a:latin typeface="Calibri"/>
                <a:ea typeface="+mn-ea"/>
                <a:cs typeface="Calibri"/>
                <a:sym typeface="Arial" charset="0"/>
              </a:defRPr>
            </a:lvl2pPr>
            <a:lvl3pPr marL="698754" indent="-192024" algn="l" rtl="0" eaLnBrk="0" fontAlgn="base" hangingPunct="0">
              <a:spcBef>
                <a:spcPts val="756"/>
              </a:spcBef>
              <a:spcAft>
                <a:spcPct val="0"/>
              </a:spcAft>
              <a:buClr>
                <a:srgbClr val="D11349"/>
              </a:buClr>
              <a:buSzPct val="100000"/>
              <a:buFont typeface="Arial" charset="0"/>
              <a:buChar char="-"/>
              <a:defRPr sz="1800">
                <a:solidFill>
                  <a:srgbClr val="0C0F20"/>
                </a:solidFill>
                <a:latin typeface="Calibri"/>
                <a:ea typeface="+mn-ea"/>
                <a:cs typeface="Calibri"/>
                <a:sym typeface="Arial" charset="0"/>
              </a:defRPr>
            </a:lvl3pPr>
            <a:lvl4pPr marL="885444" indent="-192024" algn="l" rtl="0" eaLnBrk="0" fontAlgn="base" hangingPunct="0">
              <a:spcBef>
                <a:spcPts val="756"/>
              </a:spcBef>
              <a:spcAft>
                <a:spcPct val="0"/>
              </a:spcAft>
              <a:buClr>
                <a:srgbClr val="D11349"/>
              </a:buClr>
              <a:buSzPct val="100000"/>
              <a:buFont typeface="Arial" charset="0"/>
              <a:buChar char="-"/>
              <a:defRPr sz="1800">
                <a:solidFill>
                  <a:srgbClr val="0C0F20"/>
                </a:solidFill>
                <a:latin typeface="Calibri"/>
                <a:ea typeface="+mn-ea"/>
                <a:cs typeface="Calibri"/>
                <a:sym typeface="Arial" charset="0"/>
              </a:defRPr>
            </a:lvl4pPr>
            <a:lvl5pPr marL="1072134" indent="-192024" algn="l" rtl="0" eaLnBrk="0" fontAlgn="base" hangingPunct="0">
              <a:spcBef>
                <a:spcPts val="756"/>
              </a:spcBef>
              <a:spcAft>
                <a:spcPct val="0"/>
              </a:spcAft>
              <a:buClr>
                <a:srgbClr val="D11349"/>
              </a:buClr>
              <a:buSzPct val="100000"/>
              <a:buFont typeface="Arial" charset="0"/>
              <a:buChar char="-"/>
              <a:defRPr sz="1800">
                <a:solidFill>
                  <a:srgbClr val="0C0F20"/>
                </a:solidFill>
                <a:latin typeface="Calibri"/>
                <a:ea typeface="+mn-ea"/>
                <a:cs typeface="Calibri"/>
                <a:sym typeface="Arial" charset="0"/>
              </a:defRPr>
            </a:lvl5pPr>
            <a:lvl6pPr marL="1264158" indent="-192024" algn="l" rtl="0" fontAlgn="base">
              <a:spcBef>
                <a:spcPts val="756"/>
              </a:spcBef>
              <a:spcAft>
                <a:spcPct val="0"/>
              </a:spcAft>
              <a:buClr>
                <a:srgbClr val="D11349"/>
              </a:buClr>
              <a:buSzPct val="100000"/>
              <a:buFont typeface="Arial" charset="0"/>
              <a:buChar char="-"/>
              <a:defRPr sz="1800">
                <a:solidFill>
                  <a:srgbClr val="0C0F20"/>
                </a:solidFill>
                <a:latin typeface="+mn-lt"/>
                <a:ea typeface="+mn-ea"/>
                <a:cs typeface="+mn-cs"/>
                <a:sym typeface="Arial" charset="0"/>
              </a:defRPr>
            </a:lvl6pPr>
            <a:lvl7pPr marL="1456182" indent="-192024" algn="l" rtl="0" fontAlgn="base">
              <a:spcBef>
                <a:spcPts val="756"/>
              </a:spcBef>
              <a:spcAft>
                <a:spcPct val="0"/>
              </a:spcAft>
              <a:buClr>
                <a:srgbClr val="D11349"/>
              </a:buClr>
              <a:buSzPct val="100000"/>
              <a:buFont typeface="Arial" charset="0"/>
              <a:buChar char="-"/>
              <a:defRPr sz="1800">
                <a:solidFill>
                  <a:srgbClr val="0C0F20"/>
                </a:solidFill>
                <a:latin typeface="+mn-lt"/>
                <a:ea typeface="+mn-ea"/>
                <a:cs typeface="+mn-cs"/>
                <a:sym typeface="Arial" charset="0"/>
              </a:defRPr>
            </a:lvl7pPr>
            <a:lvl8pPr marL="1648206" indent="-192024" algn="l" rtl="0" fontAlgn="base">
              <a:spcBef>
                <a:spcPts val="756"/>
              </a:spcBef>
              <a:spcAft>
                <a:spcPct val="0"/>
              </a:spcAft>
              <a:buClr>
                <a:srgbClr val="D11349"/>
              </a:buClr>
              <a:buSzPct val="100000"/>
              <a:buFont typeface="Arial" charset="0"/>
              <a:buChar char="-"/>
              <a:defRPr sz="1800">
                <a:solidFill>
                  <a:srgbClr val="0C0F20"/>
                </a:solidFill>
                <a:latin typeface="+mn-lt"/>
                <a:ea typeface="+mn-ea"/>
                <a:cs typeface="+mn-cs"/>
                <a:sym typeface="Arial" charset="0"/>
              </a:defRPr>
            </a:lvl8pPr>
            <a:lvl9pPr marL="1840230" indent="-192024" algn="l" rtl="0" fontAlgn="base">
              <a:spcBef>
                <a:spcPts val="756"/>
              </a:spcBef>
              <a:spcAft>
                <a:spcPct val="0"/>
              </a:spcAft>
              <a:buClr>
                <a:srgbClr val="D11349"/>
              </a:buClr>
              <a:buSzPct val="100000"/>
              <a:buFont typeface="Arial" charset="0"/>
              <a:buChar char="-"/>
              <a:defRPr sz="1800">
                <a:solidFill>
                  <a:srgbClr val="0C0F20"/>
                </a:solidFill>
                <a:latin typeface="+mn-lt"/>
                <a:ea typeface="+mn-ea"/>
                <a:cs typeface="+mn-cs"/>
                <a:sym typeface="Arial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ts val="756"/>
              </a:spcBef>
              <a:spcAft>
                <a:spcPct val="0"/>
              </a:spcAft>
              <a:buClr>
                <a:srgbClr val="D11349"/>
              </a:buClr>
              <a:buSzPct val="100000"/>
              <a:buFont typeface="Wingdings" charset="0"/>
              <a:buNone/>
              <a:tabLst/>
              <a:defRPr/>
            </a:pPr>
            <a:r>
              <a:rPr kumimoji="0" lang="en-US" sz="1700" b="0" i="0" u="none" strike="noStrike" kern="0" cap="none" spc="0" normalizeH="0" baseline="0" noProof="0" smtClean="0">
                <a:ln>
                  <a:noFill/>
                </a:ln>
                <a:solidFill>
                  <a:srgbClr val="0C0F20"/>
                </a:solidFill>
                <a:effectLst/>
                <a:uLnTx/>
                <a:uFillTx/>
                <a:latin typeface="Consolas"/>
                <a:ea typeface="ヒラギノ角ゴ ProN W3"/>
                <a:cs typeface="Consolas"/>
                <a:sym typeface="Arial" charset="0"/>
              </a:rPr>
              <a:t>val </a:t>
            </a:r>
            <a:r>
              <a:rPr kumimoji="0" lang="en-US" sz="1700" b="0" i="0" u="none" strike="noStrike" kern="0" cap="none" spc="0" normalizeH="0" baseline="0" noProof="0" smtClean="0">
                <a:ln>
                  <a:noFill/>
                </a:ln>
                <a:solidFill>
                  <a:srgbClr val="B50B1B"/>
                </a:solidFill>
                <a:effectLst/>
                <a:uLnTx/>
                <a:uFillTx/>
                <a:latin typeface="Consolas"/>
                <a:ea typeface="ヒラギノ角ゴ ProN W3"/>
                <a:cs typeface="Consolas"/>
                <a:sym typeface="Arial" charset="0"/>
              </a:rPr>
              <a:t>tweets</a:t>
            </a:r>
            <a:r>
              <a:rPr kumimoji="0" lang="en-US" sz="1700" b="0" i="0" u="none" strike="noStrike" kern="0" cap="none" spc="0" normalizeH="0" baseline="0" noProof="0" smtClean="0">
                <a:ln>
                  <a:noFill/>
                </a:ln>
                <a:solidFill>
                  <a:srgbClr val="E8950E"/>
                </a:solidFill>
                <a:effectLst/>
                <a:uLnTx/>
                <a:uFillTx/>
                <a:latin typeface="Consolas"/>
                <a:ea typeface="ヒラギノ角ゴ ProN W3"/>
                <a:cs typeface="Consolas"/>
                <a:sym typeface="Arial" charset="0"/>
              </a:rPr>
              <a:t> </a:t>
            </a:r>
            <a:r>
              <a:rPr kumimoji="0" lang="en-US" sz="1700" b="0" i="0" u="none" strike="noStrike" kern="0" cap="none" spc="0" normalizeH="0" baseline="0" noProof="0" smtClean="0">
                <a:ln>
                  <a:noFill/>
                </a:ln>
                <a:solidFill>
                  <a:srgbClr val="0C0F20"/>
                </a:solidFill>
                <a:effectLst/>
                <a:uLnTx/>
                <a:uFillTx/>
                <a:latin typeface="Consolas"/>
                <a:ea typeface="ヒラギノ角ゴ ProN W3"/>
                <a:cs typeface="Consolas"/>
                <a:sym typeface="Arial" charset="0"/>
              </a:rPr>
              <a:t>= ssc.</a:t>
            </a:r>
            <a:r>
              <a:rPr kumimoji="0" lang="en-US" sz="1700" b="0" i="0" u="none" strike="noStrike" kern="0" cap="none" spc="0" normalizeH="0" baseline="0" noProof="0" smtClean="0">
                <a:ln>
                  <a:noFill/>
                </a:ln>
                <a:solidFill>
                  <a:srgbClr val="0D8BE6"/>
                </a:solidFill>
                <a:effectLst/>
                <a:uLnTx/>
                <a:uFillTx/>
                <a:latin typeface="Consolas"/>
                <a:ea typeface="ヒラギノ角ゴ ProN W3"/>
                <a:cs typeface="Consolas"/>
                <a:sym typeface="Arial" charset="0"/>
              </a:rPr>
              <a:t>twitterStream</a:t>
            </a:r>
            <a:r>
              <a:rPr kumimoji="0" lang="en-US" sz="1700" b="0" i="0" u="none" strike="noStrike" kern="0" cap="none" spc="0" normalizeH="0" baseline="0" noProof="0" smtClean="0">
                <a:ln>
                  <a:noFill/>
                </a:ln>
                <a:solidFill>
                  <a:srgbClr val="0C0F20"/>
                </a:solidFill>
                <a:effectLst/>
                <a:uLnTx/>
                <a:uFillTx/>
                <a:latin typeface="Consolas"/>
                <a:ea typeface="ヒラギノ角ゴ ProN W3"/>
                <a:cs typeface="Consolas"/>
                <a:sym typeface="Arial" charset="0"/>
              </a:rPr>
              <a:t>(&lt;Twitter username&gt;, &lt;Twitter password&gt;)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ts val="756"/>
              </a:spcBef>
              <a:spcAft>
                <a:spcPct val="0"/>
              </a:spcAft>
              <a:buClr>
                <a:srgbClr val="D11349"/>
              </a:buClr>
              <a:buSzPct val="100000"/>
              <a:buFont typeface="Wingdings" charset="0"/>
              <a:buNone/>
              <a:tabLst/>
              <a:defRPr/>
            </a:pPr>
            <a:endParaRPr kumimoji="0" lang="en-US" sz="2500" b="0" i="0" u="none" strike="noStrike" kern="0" cap="none" spc="0" normalizeH="0" baseline="0" noProof="0" smtClean="0">
              <a:ln>
                <a:noFill/>
              </a:ln>
              <a:solidFill>
                <a:srgbClr val="0C0F20"/>
              </a:solidFill>
              <a:effectLst/>
              <a:uLnTx/>
              <a:uFillTx/>
              <a:latin typeface="Calibri"/>
              <a:ea typeface="ヒラギノ角ゴ ProN W3"/>
              <a:cs typeface="Calibri"/>
              <a:sym typeface="Arial" charset="0"/>
            </a:endParaRPr>
          </a:p>
          <a:p>
            <a:pPr marL="325374" marR="0" lvl="0" indent="-192024" algn="l" defTabSz="914400" rtl="0" eaLnBrk="0" fontAlgn="base" latinLnBrk="0" hangingPunct="0">
              <a:lnSpc>
                <a:spcPct val="100000"/>
              </a:lnSpc>
              <a:spcBef>
                <a:spcPts val="756"/>
              </a:spcBef>
              <a:spcAft>
                <a:spcPct val="0"/>
              </a:spcAft>
              <a:buClr>
                <a:srgbClr val="D11349"/>
              </a:buClr>
              <a:buSzPct val="100000"/>
              <a:buFont typeface="Wingdings" charset="0"/>
              <a:buChar char="§"/>
              <a:tabLst/>
              <a:defRPr/>
            </a:pPr>
            <a:endParaRPr kumimoji="0" lang="en-US" sz="2000" b="0" i="0" u="none" strike="noStrike" kern="0" cap="none" spc="0" normalizeH="0" baseline="0" noProof="0" dirty="0">
              <a:ln>
                <a:noFill/>
              </a:ln>
              <a:solidFill>
                <a:srgbClr val="0C0F20"/>
              </a:solidFill>
              <a:effectLst/>
              <a:uLnTx/>
              <a:uFillTx/>
              <a:latin typeface="Calibri"/>
              <a:ea typeface="ヒラギノ角ゴ ProN W3"/>
              <a:cs typeface="Calibri"/>
              <a:sym typeface="Arial" charset="0"/>
            </a:endParaRPr>
          </a:p>
        </p:txBody>
      </p:sp>
      <p:sp>
        <p:nvSpPr>
          <p:cNvPr id="268" name="Rounded Rectangular Callout 267"/>
          <p:cNvSpPr/>
          <p:nvPr/>
        </p:nvSpPr>
        <p:spPr>
          <a:xfrm>
            <a:off x="457200" y="2095500"/>
            <a:ext cx="6172200" cy="685800"/>
          </a:xfrm>
          <a:prstGeom prst="wedgeRoundRectCallout">
            <a:avLst>
              <a:gd name="adj1" fmla="val -32316"/>
              <a:gd name="adj2" fmla="val -91974"/>
              <a:gd name="adj3" fmla="val 16667"/>
            </a:avLst>
          </a:prstGeom>
          <a:solidFill>
            <a:sysClr val="window" lastClr="FFFFFF"/>
          </a:solidFill>
          <a:ln w="57150" cap="flat" cmpd="sng" algn="ctr">
            <a:solidFill>
              <a:srgbClr val="E8950E"/>
            </a:solidFill>
            <a:prstDash val="solid"/>
          </a:ln>
          <a:effectLst/>
        </p:spPr>
        <p:txBody>
          <a:bodyPr lIns="0" tIns="19202" rIns="0" bIns="19202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ヒラギノ角ゴ ProN W3"/>
                <a:cs typeface="Gill Sans"/>
                <a:sym typeface="Gill Sans" charset="0"/>
              </a:rPr>
              <a:t>DStream</a:t>
            </a: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ヒラギノ角ゴ ProN W3"/>
                <a:cs typeface="Gill Sans"/>
                <a:sym typeface="Gill Sans" charset="0"/>
              </a:rPr>
              <a:t>: a sequence of RDD representing a stream of data</a:t>
            </a:r>
          </a:p>
        </p:txBody>
      </p:sp>
      <p:grpSp>
        <p:nvGrpSpPr>
          <p:cNvPr id="269" name="Group 84"/>
          <p:cNvGrpSpPr>
            <a:grpSpLocks/>
          </p:cNvGrpSpPr>
          <p:nvPr/>
        </p:nvGrpSpPr>
        <p:grpSpPr bwMode="auto">
          <a:xfrm>
            <a:off x="2920603" y="4019550"/>
            <a:ext cx="834628" cy="296069"/>
            <a:chOff x="7918600" y="4832650"/>
            <a:chExt cx="2458447" cy="653855"/>
          </a:xfrm>
        </p:grpSpPr>
        <p:sp>
          <p:nvSpPr>
            <p:cNvPr id="270" name="Alternate Process 269"/>
            <p:cNvSpPr/>
            <p:nvPr/>
          </p:nvSpPr>
          <p:spPr>
            <a:xfrm>
              <a:off x="7918600" y="4846674"/>
              <a:ext cx="2458447" cy="629314"/>
            </a:xfrm>
            <a:prstGeom prst="flowChartAlternateProcess">
              <a:avLst/>
            </a:prstGeom>
            <a:gradFill rotWithShape="1">
              <a:gsLst>
                <a:gs pos="0">
                  <a:srgbClr val="2C9C89">
                    <a:tint val="100000"/>
                    <a:shade val="100000"/>
                    <a:satMod val="130000"/>
                  </a:srgbClr>
                </a:gs>
                <a:gs pos="100000">
                  <a:srgbClr val="2C9C89">
                    <a:tint val="50000"/>
                    <a:shade val="100000"/>
                    <a:satMod val="350000"/>
                  </a:srgbClr>
                </a:gs>
              </a:gsLst>
              <a:lin ang="16200000" scaled="0"/>
            </a:gradFill>
            <a:ln w="38100" cap="flat" cmpd="sng" algn="ctr">
              <a:solidFill>
                <a:srgbClr val="2C9C89">
                  <a:shade val="95000"/>
                  <a:satMod val="105000"/>
                </a:srgbClr>
              </a:solidFill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5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"/>
                <a:ea typeface="ヒラギノ角ゴ ProN W3"/>
                <a:cs typeface="Gill Sans"/>
                <a:sym typeface="Gill Sans" charset="0"/>
              </a:endParaRPr>
            </a:p>
          </p:txBody>
        </p:sp>
        <p:cxnSp>
          <p:nvCxnSpPr>
            <p:cNvPr id="271" name="Straight Connector 270"/>
            <p:cNvCxnSpPr>
              <a:stCxn id="270" idx="0"/>
              <a:endCxn id="270" idx="2"/>
            </p:cNvCxnSpPr>
            <p:nvPr/>
          </p:nvCxnSpPr>
          <p:spPr>
            <a:xfrm>
              <a:off x="9147824" y="4846674"/>
              <a:ext cx="0" cy="629314"/>
            </a:xfrm>
            <a:prstGeom prst="line">
              <a:avLst/>
            </a:prstGeom>
            <a:gradFill rotWithShape="1">
              <a:gsLst>
                <a:gs pos="0">
                  <a:srgbClr val="2C9C89">
                    <a:tint val="100000"/>
                    <a:shade val="100000"/>
                    <a:satMod val="130000"/>
                  </a:srgbClr>
                </a:gs>
                <a:gs pos="100000">
                  <a:srgbClr val="2C9C89">
                    <a:tint val="50000"/>
                    <a:shade val="100000"/>
                    <a:satMod val="350000"/>
                  </a:srgbClr>
                </a:gs>
              </a:gsLst>
              <a:lin ang="16200000" scaled="0"/>
            </a:gradFill>
            <a:ln w="38100" cap="flat" cmpd="sng" algn="ctr">
              <a:solidFill>
                <a:srgbClr val="2C9C89">
                  <a:shade val="95000"/>
                  <a:satMod val="105000"/>
                </a:srgbClr>
              </a:solidFill>
              <a:prstDash val="solid"/>
              <a:headEnd type="none"/>
              <a:tailEnd type="none" w="sm" len="me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</p:cxnSp>
        <p:cxnSp>
          <p:nvCxnSpPr>
            <p:cNvPr id="272" name="Straight Connector 271"/>
            <p:cNvCxnSpPr/>
            <p:nvPr/>
          </p:nvCxnSpPr>
          <p:spPr>
            <a:xfrm>
              <a:off x="9784354" y="4832650"/>
              <a:ext cx="0" cy="629314"/>
            </a:xfrm>
            <a:prstGeom prst="line">
              <a:avLst/>
            </a:prstGeom>
            <a:gradFill rotWithShape="1">
              <a:gsLst>
                <a:gs pos="0">
                  <a:srgbClr val="2C9C89">
                    <a:tint val="100000"/>
                    <a:shade val="100000"/>
                    <a:satMod val="130000"/>
                  </a:srgbClr>
                </a:gs>
                <a:gs pos="100000">
                  <a:srgbClr val="2C9C89">
                    <a:tint val="50000"/>
                    <a:shade val="100000"/>
                    <a:satMod val="350000"/>
                  </a:srgbClr>
                </a:gs>
              </a:gsLst>
              <a:lin ang="16200000" scaled="0"/>
            </a:gradFill>
            <a:ln w="38100" cap="flat" cmpd="sng" algn="ctr">
              <a:solidFill>
                <a:srgbClr val="2C9C89">
                  <a:shade val="95000"/>
                  <a:satMod val="105000"/>
                </a:srgbClr>
              </a:solidFill>
              <a:prstDash val="solid"/>
              <a:headEnd type="none"/>
              <a:tailEnd type="none" w="sm" len="me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</p:cxnSp>
        <p:cxnSp>
          <p:nvCxnSpPr>
            <p:cNvPr id="273" name="Straight Connector 272"/>
            <p:cNvCxnSpPr/>
            <p:nvPr/>
          </p:nvCxnSpPr>
          <p:spPr>
            <a:xfrm>
              <a:off x="8548117" y="4857191"/>
              <a:ext cx="0" cy="629314"/>
            </a:xfrm>
            <a:prstGeom prst="line">
              <a:avLst/>
            </a:prstGeom>
            <a:gradFill rotWithShape="1">
              <a:gsLst>
                <a:gs pos="0">
                  <a:srgbClr val="2C9C89">
                    <a:tint val="100000"/>
                    <a:shade val="100000"/>
                    <a:satMod val="130000"/>
                  </a:srgbClr>
                </a:gs>
                <a:gs pos="100000">
                  <a:srgbClr val="2C9C89">
                    <a:tint val="50000"/>
                    <a:shade val="100000"/>
                    <a:satMod val="350000"/>
                  </a:srgbClr>
                </a:gs>
              </a:gsLst>
              <a:lin ang="16200000" scaled="0"/>
            </a:gradFill>
            <a:ln w="38100" cap="flat" cmpd="sng" algn="ctr">
              <a:solidFill>
                <a:srgbClr val="2C9C89">
                  <a:shade val="95000"/>
                  <a:satMod val="105000"/>
                </a:srgbClr>
              </a:solidFill>
              <a:prstDash val="solid"/>
              <a:headEnd type="none"/>
              <a:tailEnd type="none" w="sm" len="me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</p:cxnSp>
      </p:grpSp>
      <p:grpSp>
        <p:nvGrpSpPr>
          <p:cNvPr id="274" name="Group 89"/>
          <p:cNvGrpSpPr>
            <a:grpSpLocks/>
          </p:cNvGrpSpPr>
          <p:nvPr/>
        </p:nvGrpSpPr>
        <p:grpSpPr bwMode="auto">
          <a:xfrm>
            <a:off x="2867620" y="4371182"/>
            <a:ext cx="980480" cy="380206"/>
            <a:chOff x="7762239" y="5609988"/>
            <a:chExt cx="2889827" cy="840669"/>
          </a:xfrm>
        </p:grpSpPr>
        <p:pic>
          <p:nvPicPr>
            <p:cNvPr id="275" name="Picture 90"/>
            <p:cNvPicPr>
              <a:picLocks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762239" y="5609988"/>
              <a:ext cx="921005" cy="84066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276" name="Picture 91"/>
            <p:cNvPicPr>
              <a:picLocks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413497" y="5609988"/>
              <a:ext cx="921005" cy="84066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277" name="Picture 92"/>
            <p:cNvPicPr>
              <a:picLocks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072287" y="5609988"/>
              <a:ext cx="921005" cy="84066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278" name="Picture 93"/>
            <p:cNvPicPr>
              <a:picLocks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731061" y="5609988"/>
              <a:ext cx="921005" cy="84066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grpSp>
        <p:nvGrpSpPr>
          <p:cNvPr id="279" name="Group 278"/>
          <p:cNvGrpSpPr>
            <a:grpSpLocks/>
          </p:cNvGrpSpPr>
          <p:nvPr/>
        </p:nvGrpSpPr>
        <p:grpSpPr bwMode="auto">
          <a:xfrm>
            <a:off x="2857500" y="3269456"/>
            <a:ext cx="4572000" cy="516731"/>
            <a:chOff x="3523416" y="4511948"/>
            <a:chExt cx="1861716" cy="322227"/>
          </a:xfrm>
        </p:grpSpPr>
        <p:sp>
          <p:nvSpPr>
            <p:cNvPr id="280" name="Right Arrow 279"/>
            <p:cNvSpPr/>
            <p:nvPr/>
          </p:nvSpPr>
          <p:spPr>
            <a:xfrm>
              <a:off x="5122601" y="4511948"/>
              <a:ext cx="262531" cy="322227"/>
            </a:xfrm>
            <a:prstGeom prst="rightArrow">
              <a:avLst/>
            </a:prstGeom>
            <a:gradFill rotWithShape="1">
              <a:gsLst>
                <a:gs pos="0">
                  <a:srgbClr val="2C9C89">
                    <a:tint val="100000"/>
                    <a:shade val="100000"/>
                    <a:satMod val="130000"/>
                  </a:srgbClr>
                </a:gs>
                <a:gs pos="100000">
                  <a:srgbClr val="2C9C89">
                    <a:tint val="50000"/>
                    <a:shade val="100000"/>
                    <a:satMod val="350000"/>
                  </a:srgbClr>
                </a:gs>
              </a:gsLst>
              <a:lin ang="16200000" scaled="0"/>
            </a:gradFill>
            <a:ln w="9525" cap="flat" cmpd="sng" algn="ctr">
              <a:solidFill>
                <a:srgbClr val="2C9C89">
                  <a:shade val="95000"/>
                  <a:satMod val="105000"/>
                </a:srgbClr>
              </a:solidFill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5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"/>
                <a:ea typeface="ヒラギノ角ゴ ProN W3"/>
                <a:cs typeface="Gill Sans"/>
                <a:sym typeface="Gill Sans" charset="0"/>
              </a:endParaRPr>
            </a:p>
          </p:txBody>
        </p:sp>
        <p:sp>
          <p:nvSpPr>
            <p:cNvPr id="281" name="Rectangle 280"/>
            <p:cNvSpPr/>
            <p:nvPr/>
          </p:nvSpPr>
          <p:spPr>
            <a:xfrm>
              <a:off x="4055750" y="4600053"/>
              <a:ext cx="408705" cy="155421"/>
            </a:xfrm>
            <a:prstGeom prst="rect">
              <a:avLst/>
            </a:prstGeom>
            <a:gradFill rotWithShape="1">
              <a:gsLst>
                <a:gs pos="0">
                  <a:srgbClr val="2C9C89">
                    <a:tint val="100000"/>
                    <a:shade val="100000"/>
                    <a:satMod val="130000"/>
                  </a:srgbClr>
                </a:gs>
                <a:gs pos="100000">
                  <a:srgbClr val="2C9C89">
                    <a:tint val="50000"/>
                    <a:shade val="100000"/>
                    <a:satMod val="350000"/>
                  </a:srgbClr>
                </a:gs>
              </a:gsLst>
              <a:lin ang="16200000" scaled="0"/>
            </a:gradFill>
            <a:ln w="9525" cap="flat" cmpd="sng" algn="ctr">
              <a:solidFill>
                <a:srgbClr val="2C9C89">
                  <a:shade val="95000"/>
                  <a:satMod val="105000"/>
                </a:srgbClr>
              </a:solidFill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Gill Sans"/>
                  <a:ea typeface="ヒラギノ角ゴ ProN W3"/>
                  <a:cs typeface="Gill Sans"/>
                  <a:sym typeface="Gill Sans" charset="0"/>
                </a:rPr>
                <a:t>batch @ t+1</a:t>
              </a:r>
            </a:p>
          </p:txBody>
        </p:sp>
        <p:sp>
          <p:nvSpPr>
            <p:cNvPr id="282" name="Rectangle 281"/>
            <p:cNvSpPr/>
            <p:nvPr/>
          </p:nvSpPr>
          <p:spPr>
            <a:xfrm>
              <a:off x="3523416" y="4603518"/>
              <a:ext cx="408705" cy="155421"/>
            </a:xfrm>
            <a:prstGeom prst="rect">
              <a:avLst/>
            </a:prstGeom>
            <a:gradFill rotWithShape="1">
              <a:gsLst>
                <a:gs pos="0">
                  <a:srgbClr val="2C9C89">
                    <a:tint val="100000"/>
                    <a:shade val="100000"/>
                    <a:satMod val="130000"/>
                  </a:srgbClr>
                </a:gs>
                <a:gs pos="100000">
                  <a:srgbClr val="2C9C89">
                    <a:tint val="50000"/>
                    <a:shade val="100000"/>
                    <a:satMod val="350000"/>
                  </a:srgbClr>
                </a:gs>
              </a:gsLst>
              <a:lin ang="16200000" scaled="0"/>
            </a:gradFill>
            <a:ln w="9525" cap="flat" cmpd="sng" algn="ctr">
              <a:solidFill>
                <a:srgbClr val="2C9C89">
                  <a:shade val="95000"/>
                  <a:satMod val="105000"/>
                </a:srgbClr>
              </a:solidFill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Gill Sans"/>
                  <a:ea typeface="ヒラギノ角ゴ ProN W3"/>
                  <a:cs typeface="Gill Sans"/>
                  <a:sym typeface="Gill Sans" charset="0"/>
                </a:rPr>
                <a:t>b</a:t>
              </a:r>
              <a:r>
                <a:rPr kumimoji="0" lang="en-US" sz="1200" b="0" i="0" u="none" strike="noStrike" kern="0" cap="none" spc="0" normalizeH="0" baseline="0" noProof="0" dirty="0" err="1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Gill Sans"/>
                  <a:ea typeface="ヒラギノ角ゴ ProN W3"/>
                  <a:cs typeface="Gill Sans"/>
                  <a:sym typeface="Gill Sans" charset="0"/>
                </a:rPr>
                <a:t>atch</a:t>
              </a:r>
              <a:r>
                <a:rPr kumimoji="0" lang="en-US" sz="12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Gill Sans"/>
                  <a:ea typeface="ヒラギノ角ゴ ProN W3"/>
                  <a:cs typeface="Gill Sans"/>
                  <a:sym typeface="Gill Sans" charset="0"/>
                </a:rPr>
                <a:t> @ t</a:t>
              </a:r>
            </a:p>
          </p:txBody>
        </p:sp>
        <p:sp>
          <p:nvSpPr>
            <p:cNvPr id="283" name="Rectangle 282"/>
            <p:cNvSpPr/>
            <p:nvPr/>
          </p:nvSpPr>
          <p:spPr>
            <a:xfrm>
              <a:off x="4587600" y="4603518"/>
              <a:ext cx="408705" cy="155421"/>
            </a:xfrm>
            <a:prstGeom prst="rect">
              <a:avLst/>
            </a:prstGeom>
            <a:gradFill rotWithShape="1">
              <a:gsLst>
                <a:gs pos="0">
                  <a:srgbClr val="2C9C89">
                    <a:tint val="100000"/>
                    <a:shade val="100000"/>
                    <a:satMod val="130000"/>
                  </a:srgbClr>
                </a:gs>
                <a:gs pos="100000">
                  <a:srgbClr val="2C9C89">
                    <a:tint val="50000"/>
                    <a:shade val="100000"/>
                    <a:satMod val="350000"/>
                  </a:srgbClr>
                </a:gs>
              </a:gsLst>
              <a:lin ang="16200000" scaled="0"/>
            </a:gradFill>
            <a:ln w="9525" cap="flat" cmpd="sng" algn="ctr">
              <a:solidFill>
                <a:srgbClr val="2C9C89">
                  <a:shade val="95000"/>
                  <a:satMod val="105000"/>
                </a:srgbClr>
              </a:solidFill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Gill Sans"/>
                  <a:ea typeface="ヒラギノ角ゴ ProN W3"/>
                  <a:cs typeface="Gill Sans"/>
                  <a:sym typeface="Gill Sans" charset="0"/>
                </a:rPr>
                <a:t>batch @ t+2</a:t>
              </a:r>
            </a:p>
          </p:txBody>
        </p:sp>
      </p:grpSp>
      <p:grpSp>
        <p:nvGrpSpPr>
          <p:cNvPr id="284" name="Group 110"/>
          <p:cNvGrpSpPr>
            <a:grpSpLocks/>
          </p:cNvGrpSpPr>
          <p:nvPr/>
        </p:nvGrpSpPr>
        <p:grpSpPr bwMode="auto">
          <a:xfrm>
            <a:off x="4186238" y="4371182"/>
            <a:ext cx="980480" cy="380206"/>
            <a:chOff x="7762239" y="5609988"/>
            <a:chExt cx="2889827" cy="840669"/>
          </a:xfrm>
        </p:grpSpPr>
        <p:pic>
          <p:nvPicPr>
            <p:cNvPr id="285" name="Picture 158"/>
            <p:cNvPicPr>
              <a:picLocks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762239" y="5609988"/>
              <a:ext cx="921005" cy="84066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286" name="Picture 161"/>
            <p:cNvPicPr>
              <a:picLocks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413497" y="5609988"/>
              <a:ext cx="921005" cy="84066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287" name="Picture 162"/>
            <p:cNvPicPr>
              <a:picLocks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072287" y="5609988"/>
              <a:ext cx="921005" cy="84066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288" name="Picture 163"/>
            <p:cNvPicPr>
              <a:picLocks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731061" y="5609988"/>
              <a:ext cx="921005" cy="84066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grpSp>
        <p:nvGrpSpPr>
          <p:cNvPr id="289" name="Group 169"/>
          <p:cNvGrpSpPr>
            <a:grpSpLocks/>
          </p:cNvGrpSpPr>
          <p:nvPr/>
        </p:nvGrpSpPr>
        <p:grpSpPr bwMode="auto">
          <a:xfrm>
            <a:off x="5479256" y="4371182"/>
            <a:ext cx="980480" cy="380206"/>
            <a:chOff x="7762239" y="5609988"/>
            <a:chExt cx="2889827" cy="840669"/>
          </a:xfrm>
        </p:grpSpPr>
        <p:pic>
          <p:nvPicPr>
            <p:cNvPr id="290" name="Picture 170"/>
            <p:cNvPicPr>
              <a:picLocks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762239" y="5609988"/>
              <a:ext cx="921005" cy="84066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291" name="Picture 171"/>
            <p:cNvPicPr>
              <a:picLocks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413497" y="5609988"/>
              <a:ext cx="921005" cy="84066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292" name="Picture 172"/>
            <p:cNvPicPr>
              <a:picLocks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072287" y="5609988"/>
              <a:ext cx="921005" cy="84066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293" name="Picture 173"/>
            <p:cNvPicPr>
              <a:picLocks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731061" y="5609988"/>
              <a:ext cx="921005" cy="84066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294" name="Rectangle 293"/>
          <p:cNvSpPr>
            <a:spLocks noChangeArrowheads="1"/>
          </p:cNvSpPr>
          <p:nvPr/>
        </p:nvSpPr>
        <p:spPr bwMode="auto">
          <a:xfrm>
            <a:off x="1171575" y="3958432"/>
            <a:ext cx="1857375" cy="31577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38405" tIns="19202" rIns="38405" bIns="19202">
            <a:spAutoFit/>
          </a:bodyPr>
          <a:lstStyle/>
          <a:p>
            <a:pPr eaLnBrk="1" hangingPunct="1"/>
            <a:r>
              <a:rPr lang="en-US" sz="1800" b="0" dirty="0" smtClean="0">
                <a:solidFill>
                  <a:srgbClr val="000000"/>
                </a:solidFill>
                <a:latin typeface="Gill Sans"/>
                <a:ea typeface="ヒラギノ角ゴ ProN W3" charset="0"/>
                <a:cs typeface="Gill Sans"/>
                <a:sym typeface="Gill Sans" charset="0"/>
              </a:rPr>
              <a:t>tweets </a:t>
            </a:r>
            <a:r>
              <a:rPr lang="en-US" sz="1800" b="0" dirty="0" err="1" smtClean="0">
                <a:solidFill>
                  <a:srgbClr val="000000"/>
                </a:solidFill>
                <a:latin typeface="Gill Sans"/>
                <a:ea typeface="ヒラギノ角ゴ ProN W3" charset="0"/>
                <a:cs typeface="Gill Sans"/>
                <a:sym typeface="Gill Sans" charset="0"/>
              </a:rPr>
              <a:t>DStream</a:t>
            </a:r>
            <a:endParaRPr lang="en-US" sz="1800" b="0" dirty="0" smtClean="0">
              <a:solidFill>
                <a:srgbClr val="000000"/>
              </a:solidFill>
              <a:latin typeface="Gill Sans"/>
              <a:ea typeface="ヒラギノ角ゴ ProN W3" charset="0"/>
              <a:cs typeface="Gill Sans"/>
              <a:sym typeface="Gill Sans" charset="0"/>
            </a:endParaRPr>
          </a:p>
        </p:txBody>
      </p:sp>
      <p:grpSp>
        <p:nvGrpSpPr>
          <p:cNvPr id="295" name="Group 84"/>
          <p:cNvGrpSpPr>
            <a:grpSpLocks/>
          </p:cNvGrpSpPr>
          <p:nvPr/>
        </p:nvGrpSpPr>
        <p:grpSpPr bwMode="auto">
          <a:xfrm>
            <a:off x="4236244" y="4024313"/>
            <a:ext cx="834628" cy="296069"/>
            <a:chOff x="7918600" y="4832650"/>
            <a:chExt cx="2458447" cy="653855"/>
          </a:xfrm>
        </p:grpSpPr>
        <p:sp>
          <p:nvSpPr>
            <p:cNvPr id="296" name="Alternate Process 295"/>
            <p:cNvSpPr/>
            <p:nvPr/>
          </p:nvSpPr>
          <p:spPr>
            <a:xfrm>
              <a:off x="7918600" y="4846674"/>
              <a:ext cx="2458447" cy="629314"/>
            </a:xfrm>
            <a:prstGeom prst="flowChartAlternateProcess">
              <a:avLst/>
            </a:prstGeom>
            <a:gradFill rotWithShape="1">
              <a:gsLst>
                <a:gs pos="0">
                  <a:srgbClr val="2C9C89">
                    <a:tint val="100000"/>
                    <a:shade val="100000"/>
                    <a:satMod val="130000"/>
                  </a:srgbClr>
                </a:gs>
                <a:gs pos="100000">
                  <a:srgbClr val="2C9C89">
                    <a:tint val="50000"/>
                    <a:shade val="100000"/>
                    <a:satMod val="350000"/>
                  </a:srgbClr>
                </a:gs>
              </a:gsLst>
              <a:lin ang="16200000" scaled="0"/>
            </a:gradFill>
            <a:ln w="38100" cap="flat" cmpd="sng" algn="ctr">
              <a:solidFill>
                <a:srgbClr val="2C9C89">
                  <a:shade val="95000"/>
                  <a:satMod val="105000"/>
                </a:srgbClr>
              </a:solidFill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5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"/>
                <a:ea typeface="ヒラギノ角ゴ ProN W3"/>
                <a:cs typeface="Gill Sans"/>
                <a:sym typeface="Gill Sans" charset="0"/>
              </a:endParaRPr>
            </a:p>
          </p:txBody>
        </p:sp>
        <p:cxnSp>
          <p:nvCxnSpPr>
            <p:cNvPr id="297" name="Straight Connector 296"/>
            <p:cNvCxnSpPr>
              <a:stCxn id="296" idx="0"/>
              <a:endCxn id="296" idx="2"/>
            </p:cNvCxnSpPr>
            <p:nvPr/>
          </p:nvCxnSpPr>
          <p:spPr>
            <a:xfrm>
              <a:off x="9147824" y="4846674"/>
              <a:ext cx="0" cy="629314"/>
            </a:xfrm>
            <a:prstGeom prst="line">
              <a:avLst/>
            </a:prstGeom>
            <a:gradFill rotWithShape="1">
              <a:gsLst>
                <a:gs pos="0">
                  <a:srgbClr val="2C9C89">
                    <a:tint val="100000"/>
                    <a:shade val="100000"/>
                    <a:satMod val="130000"/>
                  </a:srgbClr>
                </a:gs>
                <a:gs pos="100000">
                  <a:srgbClr val="2C9C89">
                    <a:tint val="50000"/>
                    <a:shade val="100000"/>
                    <a:satMod val="350000"/>
                  </a:srgbClr>
                </a:gs>
              </a:gsLst>
              <a:lin ang="16200000" scaled="0"/>
            </a:gradFill>
            <a:ln w="38100" cap="flat" cmpd="sng" algn="ctr">
              <a:solidFill>
                <a:srgbClr val="2C9C89">
                  <a:shade val="95000"/>
                  <a:satMod val="105000"/>
                </a:srgbClr>
              </a:solidFill>
              <a:prstDash val="solid"/>
              <a:headEnd type="none"/>
              <a:tailEnd type="none" w="sm" len="me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</p:cxnSp>
        <p:cxnSp>
          <p:nvCxnSpPr>
            <p:cNvPr id="298" name="Straight Connector 297"/>
            <p:cNvCxnSpPr/>
            <p:nvPr/>
          </p:nvCxnSpPr>
          <p:spPr>
            <a:xfrm>
              <a:off x="9784354" y="4832650"/>
              <a:ext cx="0" cy="629314"/>
            </a:xfrm>
            <a:prstGeom prst="line">
              <a:avLst/>
            </a:prstGeom>
            <a:gradFill rotWithShape="1">
              <a:gsLst>
                <a:gs pos="0">
                  <a:srgbClr val="2C9C89">
                    <a:tint val="100000"/>
                    <a:shade val="100000"/>
                    <a:satMod val="130000"/>
                  </a:srgbClr>
                </a:gs>
                <a:gs pos="100000">
                  <a:srgbClr val="2C9C89">
                    <a:tint val="50000"/>
                    <a:shade val="100000"/>
                    <a:satMod val="350000"/>
                  </a:srgbClr>
                </a:gs>
              </a:gsLst>
              <a:lin ang="16200000" scaled="0"/>
            </a:gradFill>
            <a:ln w="38100" cap="flat" cmpd="sng" algn="ctr">
              <a:solidFill>
                <a:srgbClr val="2C9C89">
                  <a:shade val="95000"/>
                  <a:satMod val="105000"/>
                </a:srgbClr>
              </a:solidFill>
              <a:prstDash val="solid"/>
              <a:headEnd type="none"/>
              <a:tailEnd type="none" w="sm" len="me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</p:cxnSp>
        <p:cxnSp>
          <p:nvCxnSpPr>
            <p:cNvPr id="299" name="Straight Connector 298"/>
            <p:cNvCxnSpPr/>
            <p:nvPr/>
          </p:nvCxnSpPr>
          <p:spPr>
            <a:xfrm>
              <a:off x="8548117" y="4857191"/>
              <a:ext cx="0" cy="629314"/>
            </a:xfrm>
            <a:prstGeom prst="line">
              <a:avLst/>
            </a:prstGeom>
            <a:gradFill rotWithShape="1">
              <a:gsLst>
                <a:gs pos="0">
                  <a:srgbClr val="2C9C89">
                    <a:tint val="100000"/>
                    <a:shade val="100000"/>
                    <a:satMod val="130000"/>
                  </a:srgbClr>
                </a:gs>
                <a:gs pos="100000">
                  <a:srgbClr val="2C9C89">
                    <a:tint val="50000"/>
                    <a:shade val="100000"/>
                    <a:satMod val="350000"/>
                  </a:srgbClr>
                </a:gs>
              </a:gsLst>
              <a:lin ang="16200000" scaled="0"/>
            </a:gradFill>
            <a:ln w="38100" cap="flat" cmpd="sng" algn="ctr">
              <a:solidFill>
                <a:srgbClr val="2C9C89">
                  <a:shade val="95000"/>
                  <a:satMod val="105000"/>
                </a:srgbClr>
              </a:solidFill>
              <a:prstDash val="solid"/>
              <a:headEnd type="none"/>
              <a:tailEnd type="none" w="sm" len="me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</p:cxnSp>
      </p:grpSp>
      <p:grpSp>
        <p:nvGrpSpPr>
          <p:cNvPr id="300" name="Group 84"/>
          <p:cNvGrpSpPr>
            <a:grpSpLocks/>
          </p:cNvGrpSpPr>
          <p:nvPr/>
        </p:nvGrpSpPr>
        <p:grpSpPr bwMode="auto">
          <a:xfrm>
            <a:off x="5532120" y="4024313"/>
            <a:ext cx="834628" cy="296069"/>
            <a:chOff x="7918600" y="4832650"/>
            <a:chExt cx="2458447" cy="653855"/>
          </a:xfrm>
        </p:grpSpPr>
        <p:sp>
          <p:nvSpPr>
            <p:cNvPr id="301" name="Alternate Process 300"/>
            <p:cNvSpPr/>
            <p:nvPr/>
          </p:nvSpPr>
          <p:spPr>
            <a:xfrm>
              <a:off x="7918600" y="4846674"/>
              <a:ext cx="2458447" cy="629314"/>
            </a:xfrm>
            <a:prstGeom prst="flowChartAlternateProcess">
              <a:avLst/>
            </a:prstGeom>
            <a:gradFill rotWithShape="1">
              <a:gsLst>
                <a:gs pos="0">
                  <a:srgbClr val="2C9C89">
                    <a:tint val="100000"/>
                    <a:shade val="100000"/>
                    <a:satMod val="130000"/>
                  </a:srgbClr>
                </a:gs>
                <a:gs pos="100000">
                  <a:srgbClr val="2C9C89">
                    <a:tint val="50000"/>
                    <a:shade val="100000"/>
                    <a:satMod val="350000"/>
                  </a:srgbClr>
                </a:gs>
              </a:gsLst>
              <a:lin ang="16200000" scaled="0"/>
            </a:gradFill>
            <a:ln w="38100" cap="flat" cmpd="sng" algn="ctr">
              <a:solidFill>
                <a:srgbClr val="2C9C89">
                  <a:shade val="95000"/>
                  <a:satMod val="105000"/>
                </a:srgbClr>
              </a:solidFill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5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"/>
                <a:ea typeface="ヒラギノ角ゴ ProN W3"/>
                <a:cs typeface="Gill Sans"/>
                <a:sym typeface="Gill Sans" charset="0"/>
              </a:endParaRPr>
            </a:p>
          </p:txBody>
        </p:sp>
        <p:cxnSp>
          <p:nvCxnSpPr>
            <p:cNvPr id="302" name="Straight Connector 301"/>
            <p:cNvCxnSpPr>
              <a:stCxn id="301" idx="0"/>
              <a:endCxn id="301" idx="2"/>
            </p:cNvCxnSpPr>
            <p:nvPr/>
          </p:nvCxnSpPr>
          <p:spPr>
            <a:xfrm>
              <a:off x="9147824" y="4846674"/>
              <a:ext cx="0" cy="629314"/>
            </a:xfrm>
            <a:prstGeom prst="line">
              <a:avLst/>
            </a:prstGeom>
            <a:gradFill rotWithShape="1">
              <a:gsLst>
                <a:gs pos="0">
                  <a:srgbClr val="2C9C89">
                    <a:tint val="100000"/>
                    <a:shade val="100000"/>
                    <a:satMod val="130000"/>
                  </a:srgbClr>
                </a:gs>
                <a:gs pos="100000">
                  <a:srgbClr val="2C9C89">
                    <a:tint val="50000"/>
                    <a:shade val="100000"/>
                    <a:satMod val="350000"/>
                  </a:srgbClr>
                </a:gs>
              </a:gsLst>
              <a:lin ang="16200000" scaled="0"/>
            </a:gradFill>
            <a:ln w="38100" cap="flat" cmpd="sng" algn="ctr">
              <a:solidFill>
                <a:srgbClr val="2C9C89">
                  <a:shade val="95000"/>
                  <a:satMod val="105000"/>
                </a:srgbClr>
              </a:solidFill>
              <a:prstDash val="solid"/>
              <a:headEnd type="none"/>
              <a:tailEnd type="none" w="sm" len="me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</p:cxnSp>
        <p:cxnSp>
          <p:nvCxnSpPr>
            <p:cNvPr id="303" name="Straight Connector 302"/>
            <p:cNvCxnSpPr/>
            <p:nvPr/>
          </p:nvCxnSpPr>
          <p:spPr>
            <a:xfrm>
              <a:off x="9784354" y="4832650"/>
              <a:ext cx="0" cy="629314"/>
            </a:xfrm>
            <a:prstGeom prst="line">
              <a:avLst/>
            </a:prstGeom>
            <a:gradFill rotWithShape="1">
              <a:gsLst>
                <a:gs pos="0">
                  <a:srgbClr val="2C9C89">
                    <a:tint val="100000"/>
                    <a:shade val="100000"/>
                    <a:satMod val="130000"/>
                  </a:srgbClr>
                </a:gs>
                <a:gs pos="100000">
                  <a:srgbClr val="2C9C89">
                    <a:tint val="50000"/>
                    <a:shade val="100000"/>
                    <a:satMod val="350000"/>
                  </a:srgbClr>
                </a:gs>
              </a:gsLst>
              <a:lin ang="16200000" scaled="0"/>
            </a:gradFill>
            <a:ln w="38100" cap="flat" cmpd="sng" algn="ctr">
              <a:solidFill>
                <a:srgbClr val="2C9C89">
                  <a:shade val="95000"/>
                  <a:satMod val="105000"/>
                </a:srgbClr>
              </a:solidFill>
              <a:prstDash val="solid"/>
              <a:headEnd type="none"/>
              <a:tailEnd type="none" w="sm" len="me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</p:cxnSp>
        <p:cxnSp>
          <p:nvCxnSpPr>
            <p:cNvPr id="304" name="Straight Connector 303"/>
            <p:cNvCxnSpPr/>
            <p:nvPr/>
          </p:nvCxnSpPr>
          <p:spPr>
            <a:xfrm>
              <a:off x="8548117" y="4857191"/>
              <a:ext cx="0" cy="629314"/>
            </a:xfrm>
            <a:prstGeom prst="line">
              <a:avLst/>
            </a:prstGeom>
            <a:gradFill rotWithShape="1">
              <a:gsLst>
                <a:gs pos="0">
                  <a:srgbClr val="2C9C89">
                    <a:tint val="100000"/>
                    <a:shade val="100000"/>
                    <a:satMod val="130000"/>
                  </a:srgbClr>
                </a:gs>
                <a:gs pos="100000">
                  <a:srgbClr val="2C9C89">
                    <a:tint val="50000"/>
                    <a:shade val="100000"/>
                    <a:satMod val="350000"/>
                  </a:srgbClr>
                </a:gs>
              </a:gsLst>
              <a:lin ang="16200000" scaled="0"/>
            </a:gradFill>
            <a:ln w="38100" cap="flat" cmpd="sng" algn="ctr">
              <a:solidFill>
                <a:srgbClr val="2C9C89">
                  <a:shade val="95000"/>
                  <a:satMod val="105000"/>
                </a:srgbClr>
              </a:solidFill>
              <a:prstDash val="solid"/>
              <a:headEnd type="none"/>
              <a:tailEnd type="none" w="sm" len="me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</p:cxnSp>
      </p:grpSp>
      <p:sp>
        <p:nvSpPr>
          <p:cNvPr id="305" name="Rectangle 304"/>
          <p:cNvSpPr>
            <a:spLocks noChangeArrowheads="1"/>
          </p:cNvSpPr>
          <p:nvPr/>
        </p:nvSpPr>
        <p:spPr bwMode="auto">
          <a:xfrm>
            <a:off x="685800" y="3310732"/>
            <a:ext cx="3143250" cy="31577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38405" tIns="19202" rIns="38405" bIns="19202">
            <a:spAutoFit/>
          </a:bodyPr>
          <a:lstStyle/>
          <a:p>
            <a:pPr eaLnBrk="1" hangingPunct="1"/>
            <a:r>
              <a:rPr lang="en-US" sz="1800" b="0" smtClean="0">
                <a:solidFill>
                  <a:srgbClr val="000000"/>
                </a:solidFill>
                <a:latin typeface="Gill Sans"/>
                <a:ea typeface="ヒラギノ角ゴ ProN W3" charset="0"/>
                <a:cs typeface="Gill Sans"/>
                <a:sym typeface="Gill Sans" charset="0"/>
              </a:rPr>
              <a:t>Twitter Streaming API</a:t>
            </a:r>
          </a:p>
        </p:txBody>
      </p:sp>
      <p:sp>
        <p:nvSpPr>
          <p:cNvPr id="306" name="Rounded Rectangular Callout 305"/>
          <p:cNvSpPr/>
          <p:nvPr/>
        </p:nvSpPr>
        <p:spPr>
          <a:xfrm>
            <a:off x="6000750" y="4876800"/>
            <a:ext cx="2990850" cy="762000"/>
          </a:xfrm>
          <a:prstGeom prst="wedgeRoundRectCallout">
            <a:avLst>
              <a:gd name="adj1" fmla="val -41475"/>
              <a:gd name="adj2" fmla="val -126510"/>
              <a:gd name="adj3" fmla="val 16667"/>
            </a:avLst>
          </a:prstGeom>
          <a:solidFill>
            <a:sysClr val="window" lastClr="FFFFFF"/>
          </a:solidFill>
          <a:ln w="57150" cap="flat" cmpd="sng" algn="ctr">
            <a:solidFill>
              <a:srgbClr val="E8950E"/>
            </a:solidFill>
            <a:prstDash val="solid"/>
          </a:ln>
          <a:effectLst/>
        </p:spPr>
        <p:txBody>
          <a:bodyPr lIns="0" tIns="19202" rIns="0" bIns="19202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ヒラギノ角ゴ ProN W3"/>
                <a:cs typeface="Gill Sans"/>
                <a:sym typeface="Gill Sans" charset="0"/>
              </a:rPr>
              <a:t>stored in memory as an RDD (immutable, distributed)</a:t>
            </a:r>
          </a:p>
        </p:txBody>
      </p:sp>
    </p:spTree>
    <p:extLst>
      <p:ext uri="{BB962C8B-B14F-4D97-AF65-F5344CB8AC3E}">
        <p14:creationId xmlns:p14="http://schemas.microsoft.com/office/powerpoint/2010/main" val="2211105894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500"/>
                                        <p:tgtEl>
                                          <p:spTgt spid="2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26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26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2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5E-6 -0.07569 L 5E-6 -2.22222E-6 " pathEditMode="relative" rAng="0" ptsTypes="AA">
                                      <p:cBhvr>
                                        <p:cTn id="23" dur="500" fill="hold"/>
                                        <p:tgtEl>
                                          <p:spTgt spid="26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378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500"/>
                            </p:stCondLst>
                            <p:childTnLst>
                              <p:par>
                                <p:cTn id="25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500"/>
                            </p:stCondLst>
                            <p:childTnLst>
                              <p:par>
                                <p:cTn id="28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29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29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5E-6 -0.07569 L 5E-6 -2.22222E-6 " pathEditMode="relative" rAng="0" ptsTypes="AA">
                                      <p:cBhvr>
                                        <p:cTn id="34" dur="500" fill="hold"/>
                                        <p:tgtEl>
                                          <p:spTgt spid="29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378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1000"/>
                            </p:stCondLst>
                            <p:childTnLst>
                              <p:par>
                                <p:cTn id="36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1000"/>
                            </p:stCondLst>
                            <p:childTnLst>
                              <p:par>
                                <p:cTn id="39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30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30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3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44444E-6 -0.07569 L -4.44444E-6 -3.33333E-6 " pathEditMode="relative" rAng="0" ptsTypes="AA">
                                      <p:cBhvr>
                                        <p:cTn id="45" dur="500" fill="hold"/>
                                        <p:tgtEl>
                                          <p:spTgt spid="30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377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1500"/>
                            </p:stCondLst>
                            <p:childTnLst>
                              <p:par>
                                <p:cTn id="47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1500"/>
                            </p:stCondLst>
                            <p:childTnLst>
                              <p:par>
                                <p:cTn id="5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8" grpId="0" animBg="1"/>
      <p:bldP spid="294" grpId="0"/>
      <p:bldP spid="305" grpId="0"/>
      <p:bldP spid="306" grpId="0" animBg="1"/>
    </p:bld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Example: Get </a:t>
            </a:r>
            <a:r>
              <a:rPr lang="en-US" sz="3600" b="0" kern="0" dirty="0" err="1">
                <a:solidFill>
                  <a:srgbClr val="000000"/>
                </a:solidFill>
                <a:latin typeface="Gill Sans"/>
                <a:cs typeface="Gill Sans"/>
              </a:rPr>
              <a:t>hashtags</a:t>
            </a: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 from Twitter </a:t>
            </a:r>
          </a:p>
        </p:txBody>
      </p:sp>
      <p:sp>
        <p:nvSpPr>
          <p:cNvPr id="144" name="Content Placeholder 4"/>
          <p:cNvSpPr txBox="1">
            <a:spLocks/>
          </p:cNvSpPr>
          <p:nvPr/>
        </p:nvSpPr>
        <p:spPr bwMode="auto">
          <a:xfrm>
            <a:off x="352425" y="1485900"/>
            <a:ext cx="8396288" cy="1562100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325374" indent="-192024" algn="l" rtl="0" eaLnBrk="0" fontAlgn="base" hangingPunct="0">
              <a:spcBef>
                <a:spcPts val="756"/>
              </a:spcBef>
              <a:spcAft>
                <a:spcPct val="0"/>
              </a:spcAft>
              <a:buClr>
                <a:srgbClr val="D11349"/>
              </a:buClr>
              <a:buSzPct val="100000"/>
              <a:buFont typeface="Wingdings" charset="0"/>
              <a:buChar char="§"/>
              <a:defRPr sz="1800">
                <a:solidFill>
                  <a:srgbClr val="0C0F20"/>
                </a:solidFill>
                <a:latin typeface="Calibri"/>
                <a:ea typeface="+mn-ea"/>
                <a:cs typeface="Calibri"/>
                <a:sym typeface="Arial" charset="0"/>
              </a:defRPr>
            </a:lvl1pPr>
            <a:lvl2pPr marL="512064" indent="-192024" algn="l" rtl="0" eaLnBrk="0" fontAlgn="base" hangingPunct="0">
              <a:spcBef>
                <a:spcPts val="756"/>
              </a:spcBef>
              <a:spcAft>
                <a:spcPct val="0"/>
              </a:spcAft>
              <a:buClr>
                <a:srgbClr val="D11349"/>
              </a:buClr>
              <a:buSzPct val="100000"/>
              <a:buFont typeface="Arial" charset="0"/>
              <a:buChar char="-"/>
              <a:defRPr sz="1800">
                <a:solidFill>
                  <a:srgbClr val="0C0F20"/>
                </a:solidFill>
                <a:latin typeface="Calibri"/>
                <a:ea typeface="+mn-ea"/>
                <a:cs typeface="Calibri"/>
                <a:sym typeface="Arial" charset="0"/>
              </a:defRPr>
            </a:lvl2pPr>
            <a:lvl3pPr marL="698754" indent="-192024" algn="l" rtl="0" eaLnBrk="0" fontAlgn="base" hangingPunct="0">
              <a:spcBef>
                <a:spcPts val="756"/>
              </a:spcBef>
              <a:spcAft>
                <a:spcPct val="0"/>
              </a:spcAft>
              <a:buClr>
                <a:srgbClr val="D11349"/>
              </a:buClr>
              <a:buSzPct val="100000"/>
              <a:buFont typeface="Arial" charset="0"/>
              <a:buChar char="-"/>
              <a:defRPr sz="1800">
                <a:solidFill>
                  <a:srgbClr val="0C0F20"/>
                </a:solidFill>
                <a:latin typeface="Calibri"/>
                <a:ea typeface="+mn-ea"/>
                <a:cs typeface="Calibri"/>
                <a:sym typeface="Arial" charset="0"/>
              </a:defRPr>
            </a:lvl3pPr>
            <a:lvl4pPr marL="885444" indent="-192024" algn="l" rtl="0" eaLnBrk="0" fontAlgn="base" hangingPunct="0">
              <a:spcBef>
                <a:spcPts val="756"/>
              </a:spcBef>
              <a:spcAft>
                <a:spcPct val="0"/>
              </a:spcAft>
              <a:buClr>
                <a:srgbClr val="D11349"/>
              </a:buClr>
              <a:buSzPct val="100000"/>
              <a:buFont typeface="Arial" charset="0"/>
              <a:buChar char="-"/>
              <a:defRPr sz="1800">
                <a:solidFill>
                  <a:srgbClr val="0C0F20"/>
                </a:solidFill>
                <a:latin typeface="Calibri"/>
                <a:ea typeface="+mn-ea"/>
                <a:cs typeface="Calibri"/>
                <a:sym typeface="Arial" charset="0"/>
              </a:defRPr>
            </a:lvl4pPr>
            <a:lvl5pPr marL="1072134" indent="-192024" algn="l" rtl="0" eaLnBrk="0" fontAlgn="base" hangingPunct="0">
              <a:spcBef>
                <a:spcPts val="756"/>
              </a:spcBef>
              <a:spcAft>
                <a:spcPct val="0"/>
              </a:spcAft>
              <a:buClr>
                <a:srgbClr val="D11349"/>
              </a:buClr>
              <a:buSzPct val="100000"/>
              <a:buFont typeface="Arial" charset="0"/>
              <a:buChar char="-"/>
              <a:defRPr sz="1800">
                <a:solidFill>
                  <a:srgbClr val="0C0F20"/>
                </a:solidFill>
                <a:latin typeface="Calibri"/>
                <a:ea typeface="+mn-ea"/>
                <a:cs typeface="Calibri"/>
                <a:sym typeface="Arial" charset="0"/>
              </a:defRPr>
            </a:lvl5pPr>
            <a:lvl6pPr marL="1264158" indent="-192024" algn="l" rtl="0" fontAlgn="base">
              <a:spcBef>
                <a:spcPts val="756"/>
              </a:spcBef>
              <a:spcAft>
                <a:spcPct val="0"/>
              </a:spcAft>
              <a:buClr>
                <a:srgbClr val="D11349"/>
              </a:buClr>
              <a:buSzPct val="100000"/>
              <a:buFont typeface="Arial" charset="0"/>
              <a:buChar char="-"/>
              <a:defRPr sz="1800">
                <a:solidFill>
                  <a:srgbClr val="0C0F20"/>
                </a:solidFill>
                <a:latin typeface="+mn-lt"/>
                <a:ea typeface="+mn-ea"/>
                <a:cs typeface="+mn-cs"/>
                <a:sym typeface="Arial" charset="0"/>
              </a:defRPr>
            </a:lvl6pPr>
            <a:lvl7pPr marL="1456182" indent="-192024" algn="l" rtl="0" fontAlgn="base">
              <a:spcBef>
                <a:spcPts val="756"/>
              </a:spcBef>
              <a:spcAft>
                <a:spcPct val="0"/>
              </a:spcAft>
              <a:buClr>
                <a:srgbClr val="D11349"/>
              </a:buClr>
              <a:buSzPct val="100000"/>
              <a:buFont typeface="Arial" charset="0"/>
              <a:buChar char="-"/>
              <a:defRPr sz="1800">
                <a:solidFill>
                  <a:srgbClr val="0C0F20"/>
                </a:solidFill>
                <a:latin typeface="+mn-lt"/>
                <a:ea typeface="+mn-ea"/>
                <a:cs typeface="+mn-cs"/>
                <a:sym typeface="Arial" charset="0"/>
              </a:defRPr>
            </a:lvl7pPr>
            <a:lvl8pPr marL="1648206" indent="-192024" algn="l" rtl="0" fontAlgn="base">
              <a:spcBef>
                <a:spcPts val="756"/>
              </a:spcBef>
              <a:spcAft>
                <a:spcPct val="0"/>
              </a:spcAft>
              <a:buClr>
                <a:srgbClr val="D11349"/>
              </a:buClr>
              <a:buSzPct val="100000"/>
              <a:buFont typeface="Arial" charset="0"/>
              <a:buChar char="-"/>
              <a:defRPr sz="1800">
                <a:solidFill>
                  <a:srgbClr val="0C0F20"/>
                </a:solidFill>
                <a:latin typeface="+mn-lt"/>
                <a:ea typeface="+mn-ea"/>
                <a:cs typeface="+mn-cs"/>
                <a:sym typeface="Arial" charset="0"/>
              </a:defRPr>
            </a:lvl8pPr>
            <a:lvl9pPr marL="1840230" indent="-192024" algn="l" rtl="0" fontAlgn="base">
              <a:spcBef>
                <a:spcPts val="756"/>
              </a:spcBef>
              <a:spcAft>
                <a:spcPct val="0"/>
              </a:spcAft>
              <a:buClr>
                <a:srgbClr val="D11349"/>
              </a:buClr>
              <a:buSzPct val="100000"/>
              <a:buFont typeface="Arial" charset="0"/>
              <a:buChar char="-"/>
              <a:defRPr sz="1800">
                <a:solidFill>
                  <a:srgbClr val="0C0F20"/>
                </a:solidFill>
                <a:latin typeface="+mn-lt"/>
                <a:ea typeface="+mn-ea"/>
                <a:cs typeface="+mn-cs"/>
                <a:sym typeface="Arial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ts val="756"/>
              </a:spcBef>
              <a:spcAft>
                <a:spcPct val="0"/>
              </a:spcAft>
              <a:buClr>
                <a:srgbClr val="D11349"/>
              </a:buClr>
              <a:buSzPct val="100000"/>
              <a:buFont typeface="Wingdings" charset="0"/>
              <a:buNone/>
              <a:tabLst/>
              <a:defRPr/>
            </a:pPr>
            <a:r>
              <a:rPr kumimoji="0" lang="en-US" sz="17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>
                    <a:lumMod val="50000"/>
                    <a:lumOff val="50000"/>
                  </a:sysClr>
                </a:solidFill>
                <a:effectLst/>
                <a:uLnTx/>
                <a:uFillTx/>
                <a:latin typeface="Consolas"/>
                <a:ea typeface="ヒラギノ角ゴ ProN W3"/>
                <a:cs typeface="Consolas"/>
                <a:sym typeface="Arial" charset="0"/>
              </a:rPr>
              <a:t>val tweets = ssc.twitterStream(&lt;Twitter username&gt;, &lt;Twitter password&gt;)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ts val="756"/>
              </a:spcBef>
              <a:spcAft>
                <a:spcPct val="0"/>
              </a:spcAft>
              <a:buClr>
                <a:srgbClr val="D11349"/>
              </a:buClr>
              <a:buSzPct val="100000"/>
              <a:buFont typeface="Wingdings" charset="0"/>
              <a:buNone/>
              <a:tabLst/>
              <a:defRPr/>
            </a:pPr>
            <a:r>
              <a:rPr kumimoji="0" lang="en-US" sz="1700" b="0" i="0" u="none" strike="noStrike" kern="0" cap="none" spc="0" normalizeH="0" baseline="0" noProof="0" smtClean="0">
                <a:ln>
                  <a:noFill/>
                </a:ln>
                <a:solidFill>
                  <a:srgbClr val="0C0F20"/>
                </a:solidFill>
                <a:effectLst/>
                <a:uLnTx/>
                <a:uFillTx/>
                <a:latin typeface="Consolas"/>
                <a:ea typeface="ヒラギノ角ゴ ProN W3"/>
                <a:cs typeface="Consolas"/>
                <a:sym typeface="Arial" charset="0"/>
              </a:rPr>
              <a:t>val </a:t>
            </a:r>
            <a:r>
              <a:rPr kumimoji="0" lang="en-US" sz="1700" b="0" i="0" u="none" strike="noStrike" kern="0" cap="none" spc="0" normalizeH="0" baseline="0" noProof="0" smtClean="0">
                <a:ln>
                  <a:noFill/>
                </a:ln>
                <a:solidFill>
                  <a:srgbClr val="C61B1B"/>
                </a:solidFill>
                <a:effectLst/>
                <a:uLnTx/>
                <a:uFillTx/>
                <a:latin typeface="Consolas"/>
                <a:ea typeface="ヒラギノ角ゴ ProN W3"/>
                <a:cs typeface="Consolas"/>
                <a:sym typeface="Arial" charset="0"/>
              </a:rPr>
              <a:t>hashTags </a:t>
            </a:r>
            <a:r>
              <a:rPr kumimoji="0" lang="en-US" sz="1700" b="0" i="0" u="none" strike="noStrike" kern="0" cap="none" spc="0" normalizeH="0" baseline="0" noProof="0" smtClean="0">
                <a:ln>
                  <a:noFill/>
                </a:ln>
                <a:solidFill>
                  <a:srgbClr val="0C0F20"/>
                </a:solidFill>
                <a:effectLst/>
                <a:uLnTx/>
                <a:uFillTx/>
                <a:latin typeface="Consolas"/>
                <a:ea typeface="ヒラギノ角ゴ ProN W3"/>
                <a:cs typeface="Consolas"/>
                <a:sym typeface="Arial" charset="0"/>
              </a:rPr>
              <a:t>= </a:t>
            </a:r>
            <a:r>
              <a:rPr kumimoji="0" lang="en-US" sz="1700" b="0" i="0" u="none" strike="noStrike" kern="0" cap="none" spc="0" normalizeH="0" baseline="0" noProof="0" smtClean="0">
                <a:ln>
                  <a:noFill/>
                </a:ln>
                <a:solidFill>
                  <a:srgbClr val="C61B1B"/>
                </a:solidFill>
                <a:effectLst/>
                <a:uLnTx/>
                <a:uFillTx/>
                <a:latin typeface="Consolas"/>
                <a:ea typeface="ヒラギノ角ゴ ProN W3"/>
                <a:cs typeface="Consolas"/>
                <a:sym typeface="Arial" charset="0"/>
              </a:rPr>
              <a:t>tweets</a:t>
            </a:r>
            <a:r>
              <a:rPr kumimoji="0" lang="en-US" sz="1700" b="0" i="0" u="none" strike="noStrike" kern="0" cap="none" spc="0" normalizeH="0" baseline="0" noProof="0" smtClean="0">
                <a:ln>
                  <a:noFill/>
                </a:ln>
                <a:solidFill>
                  <a:srgbClr val="0C0F20"/>
                </a:solidFill>
                <a:effectLst/>
                <a:uLnTx/>
                <a:uFillTx/>
                <a:latin typeface="Consolas"/>
                <a:ea typeface="ヒラギノ角ゴ ProN W3"/>
                <a:cs typeface="Consolas"/>
                <a:sym typeface="Arial" charset="0"/>
              </a:rPr>
              <a:t>.</a:t>
            </a:r>
            <a:r>
              <a:rPr kumimoji="0" lang="en-US" sz="1700" b="0" i="0" u="none" strike="noStrike" kern="0" cap="none" spc="0" normalizeH="0" baseline="0" noProof="0" smtClean="0">
                <a:ln>
                  <a:noFill/>
                </a:ln>
                <a:solidFill>
                  <a:srgbClr val="0D8BE6"/>
                </a:solidFill>
                <a:effectLst/>
                <a:uLnTx/>
                <a:uFillTx/>
                <a:latin typeface="Consolas"/>
                <a:ea typeface="ヒラギノ角ゴ ProN W3"/>
                <a:cs typeface="Consolas"/>
                <a:sym typeface="Arial" charset="0"/>
              </a:rPr>
              <a:t>flatMap </a:t>
            </a:r>
            <a:r>
              <a:rPr kumimoji="0" lang="en-US" sz="1700" b="0" i="0" u="none" strike="noStrike" kern="0" cap="none" spc="0" normalizeH="0" baseline="0" noProof="0" smtClean="0">
                <a:ln>
                  <a:noFill/>
                </a:ln>
                <a:solidFill>
                  <a:srgbClr val="0C0F20"/>
                </a:solidFill>
                <a:effectLst/>
                <a:uLnTx/>
                <a:uFillTx/>
                <a:latin typeface="Consolas"/>
                <a:ea typeface="ヒラギノ角ゴ ProN W3"/>
                <a:cs typeface="Consolas"/>
                <a:sym typeface="Arial" charset="0"/>
              </a:rPr>
              <a:t>(status =&gt; getTags(status))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ts val="756"/>
              </a:spcBef>
              <a:spcAft>
                <a:spcPct val="0"/>
              </a:spcAft>
              <a:buClr>
                <a:srgbClr val="D11349"/>
              </a:buClr>
              <a:buSzPct val="100000"/>
              <a:buFont typeface="Wingdings" charset="0"/>
              <a:buNone/>
              <a:tabLst/>
              <a:defRPr/>
            </a:pPr>
            <a:endParaRPr kumimoji="0" lang="en-US" sz="2500" b="0" i="0" u="none" strike="noStrike" kern="0" cap="none" spc="0" normalizeH="0" baseline="0" noProof="0" smtClean="0">
              <a:ln>
                <a:noFill/>
              </a:ln>
              <a:solidFill>
                <a:srgbClr val="0C0F20"/>
              </a:solidFill>
              <a:effectLst/>
              <a:uLnTx/>
              <a:uFillTx/>
              <a:latin typeface="Calibri"/>
              <a:ea typeface="ヒラギノ角ゴ ProN W3"/>
              <a:cs typeface="Calibri"/>
              <a:sym typeface="Arial" charset="0"/>
            </a:endParaRPr>
          </a:p>
          <a:p>
            <a:pPr marL="325374" marR="0" lvl="0" indent="-192024" algn="l" defTabSz="914400" rtl="0" eaLnBrk="0" fontAlgn="base" latinLnBrk="0" hangingPunct="0">
              <a:lnSpc>
                <a:spcPct val="100000"/>
              </a:lnSpc>
              <a:spcBef>
                <a:spcPts val="756"/>
              </a:spcBef>
              <a:spcAft>
                <a:spcPct val="0"/>
              </a:spcAft>
              <a:buClr>
                <a:srgbClr val="D11349"/>
              </a:buClr>
              <a:buSzPct val="100000"/>
              <a:buFont typeface="Wingdings" charset="0"/>
              <a:buChar char="§"/>
              <a:tabLst/>
              <a:defRPr/>
            </a:pPr>
            <a:endParaRPr kumimoji="0" lang="en-US" sz="2000" b="0" i="0" u="none" strike="noStrike" kern="0" cap="none" spc="0" normalizeH="0" baseline="0" noProof="0" dirty="0">
              <a:ln>
                <a:noFill/>
              </a:ln>
              <a:solidFill>
                <a:srgbClr val="0C0F20"/>
              </a:solidFill>
              <a:effectLst/>
              <a:uLnTx/>
              <a:uFillTx/>
              <a:latin typeface="Calibri"/>
              <a:ea typeface="ヒラギノ角ゴ ProN W3"/>
              <a:cs typeface="Calibri"/>
              <a:sym typeface="Arial" charset="0"/>
            </a:endParaRPr>
          </a:p>
        </p:txBody>
      </p:sp>
      <p:grpSp>
        <p:nvGrpSpPr>
          <p:cNvPr id="145" name="Group 144"/>
          <p:cNvGrpSpPr>
            <a:grpSpLocks/>
          </p:cNvGrpSpPr>
          <p:nvPr/>
        </p:nvGrpSpPr>
        <p:grpSpPr bwMode="auto">
          <a:xfrm>
            <a:off x="2869406" y="4310857"/>
            <a:ext cx="1188244" cy="1594644"/>
            <a:chOff x="7651750" y="8621713"/>
            <a:chExt cx="3168445" cy="3189287"/>
          </a:xfrm>
        </p:grpSpPr>
        <p:grpSp>
          <p:nvGrpSpPr>
            <p:cNvPr id="146" name="Group 18"/>
            <p:cNvGrpSpPr>
              <a:grpSpLocks/>
            </p:cNvGrpSpPr>
            <p:nvPr/>
          </p:nvGrpSpPr>
          <p:grpSpPr bwMode="auto">
            <a:xfrm>
              <a:off x="7651750" y="11050588"/>
              <a:ext cx="2614613" cy="760412"/>
              <a:chOff x="13968431" y="5604337"/>
              <a:chExt cx="2889827" cy="840669"/>
            </a:xfrm>
          </p:grpSpPr>
          <p:pic>
            <p:nvPicPr>
              <p:cNvPr id="154" name="Picture 19"/>
              <p:cNvPicPr>
                <a:picLocks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3968431" y="5604337"/>
                <a:ext cx="921005" cy="84066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=""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pic>
            <p:nvPicPr>
              <p:cNvPr id="155" name="Picture 20"/>
              <p:cNvPicPr>
                <a:picLocks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4619692" y="5604337"/>
                <a:ext cx="921005" cy="84066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=""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pic>
            <p:nvPicPr>
              <p:cNvPr id="156" name="Picture 21"/>
              <p:cNvPicPr>
                <a:picLocks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5278479" y="5604337"/>
                <a:ext cx="921005" cy="84066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=""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pic>
            <p:nvPicPr>
              <p:cNvPr id="157" name="Picture 22"/>
              <p:cNvPicPr>
                <a:picLocks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5937253" y="5604337"/>
                <a:ext cx="921005" cy="84066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=""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</p:grpSp>
        <p:grpSp>
          <p:nvGrpSpPr>
            <p:cNvPr id="147" name="Group 23"/>
            <p:cNvGrpSpPr>
              <a:grpSpLocks/>
            </p:cNvGrpSpPr>
            <p:nvPr/>
          </p:nvGrpSpPr>
          <p:grpSpPr bwMode="auto">
            <a:xfrm>
              <a:off x="7767638" y="10323513"/>
              <a:ext cx="2224087" cy="590550"/>
              <a:chOff x="7918600" y="4832650"/>
              <a:chExt cx="2458447" cy="653855"/>
            </a:xfrm>
          </p:grpSpPr>
          <p:sp>
            <p:nvSpPr>
              <p:cNvPr id="150" name="Alternate Process 149"/>
              <p:cNvSpPr/>
              <p:nvPr/>
            </p:nvSpPr>
            <p:spPr>
              <a:xfrm>
                <a:off x="7918592" y="4846711"/>
                <a:ext cx="2458288" cy="629248"/>
              </a:xfrm>
              <a:prstGeom prst="flowChartAlternateProcess">
                <a:avLst/>
              </a:prstGeom>
              <a:gradFill rotWithShape="1">
                <a:gsLst>
                  <a:gs pos="0">
                    <a:srgbClr val="1D86CD">
                      <a:tint val="100000"/>
                      <a:shade val="100000"/>
                      <a:satMod val="130000"/>
                    </a:srgbClr>
                  </a:gs>
                  <a:gs pos="100000">
                    <a:srgbClr val="1D86CD">
                      <a:tint val="50000"/>
                      <a:shade val="100000"/>
                      <a:satMod val="350000"/>
                    </a:srgbClr>
                  </a:gs>
                </a:gsLst>
                <a:lin ang="16200000" scaled="0"/>
              </a:gradFill>
              <a:ln w="38100" cap="flat" cmpd="sng" algn="ctr">
                <a:solidFill>
                  <a:srgbClr val="1D86CD">
                    <a:shade val="95000"/>
                    <a:satMod val="105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5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Gill Sans"/>
                  <a:ea typeface="ヒラギノ角ゴ ProN W3"/>
                  <a:cs typeface="Gill Sans"/>
                  <a:sym typeface="Gill Sans" charset="0"/>
                </a:endParaRPr>
              </a:p>
            </p:txBody>
          </p:sp>
          <p:cxnSp>
            <p:nvCxnSpPr>
              <p:cNvPr id="151" name="Straight Connector 150"/>
              <p:cNvCxnSpPr>
                <a:stCxn id="150" idx="0"/>
                <a:endCxn id="150" idx="2"/>
              </p:cNvCxnSpPr>
              <p:nvPr/>
            </p:nvCxnSpPr>
            <p:spPr>
              <a:xfrm>
                <a:off x="9148613" y="4846711"/>
                <a:ext cx="0" cy="629248"/>
              </a:xfrm>
              <a:prstGeom prst="line">
                <a:avLst/>
              </a:prstGeom>
              <a:gradFill rotWithShape="1">
                <a:gsLst>
                  <a:gs pos="0">
                    <a:srgbClr val="1D86CD">
                      <a:tint val="100000"/>
                      <a:shade val="100000"/>
                      <a:satMod val="130000"/>
                    </a:srgbClr>
                  </a:gs>
                  <a:gs pos="100000">
                    <a:srgbClr val="1D86CD">
                      <a:tint val="50000"/>
                      <a:shade val="100000"/>
                      <a:satMod val="350000"/>
                    </a:srgbClr>
                  </a:gs>
                </a:gsLst>
                <a:lin ang="16200000" scaled="0"/>
              </a:gradFill>
              <a:ln w="38100" cap="flat" cmpd="sng" algn="ctr">
                <a:solidFill>
                  <a:srgbClr val="1D86CD">
                    <a:shade val="95000"/>
                    <a:satMod val="105000"/>
                  </a:srgbClr>
                </a:solidFill>
                <a:prstDash val="solid"/>
                <a:headEnd type="none"/>
                <a:tailEnd type="none" w="sm" len="me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</p:cxnSp>
          <p:cxnSp>
            <p:nvCxnSpPr>
              <p:cNvPr id="152" name="Straight Connector 151"/>
              <p:cNvCxnSpPr/>
              <p:nvPr/>
            </p:nvCxnSpPr>
            <p:spPr>
              <a:xfrm>
                <a:off x="9785558" y="4832650"/>
                <a:ext cx="0" cy="629248"/>
              </a:xfrm>
              <a:prstGeom prst="line">
                <a:avLst/>
              </a:prstGeom>
              <a:gradFill rotWithShape="1">
                <a:gsLst>
                  <a:gs pos="0">
                    <a:srgbClr val="1D86CD">
                      <a:tint val="100000"/>
                      <a:shade val="100000"/>
                      <a:satMod val="130000"/>
                    </a:srgbClr>
                  </a:gs>
                  <a:gs pos="100000">
                    <a:srgbClr val="1D86CD">
                      <a:tint val="50000"/>
                      <a:shade val="100000"/>
                      <a:satMod val="350000"/>
                    </a:srgbClr>
                  </a:gs>
                </a:gsLst>
                <a:lin ang="16200000" scaled="0"/>
              </a:gradFill>
              <a:ln w="38100" cap="flat" cmpd="sng" algn="ctr">
                <a:solidFill>
                  <a:srgbClr val="1D86CD">
                    <a:shade val="95000"/>
                    <a:satMod val="105000"/>
                  </a:srgbClr>
                </a:solidFill>
                <a:prstDash val="solid"/>
                <a:headEnd type="none"/>
                <a:tailEnd type="none" w="sm" len="me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</p:cxnSp>
          <p:cxnSp>
            <p:nvCxnSpPr>
              <p:cNvPr id="153" name="Straight Connector 152"/>
              <p:cNvCxnSpPr/>
              <p:nvPr/>
            </p:nvCxnSpPr>
            <p:spPr>
              <a:xfrm>
                <a:off x="8548517" y="4857257"/>
                <a:ext cx="0" cy="629248"/>
              </a:xfrm>
              <a:prstGeom prst="line">
                <a:avLst/>
              </a:prstGeom>
              <a:gradFill rotWithShape="1">
                <a:gsLst>
                  <a:gs pos="0">
                    <a:srgbClr val="1D86CD">
                      <a:tint val="100000"/>
                      <a:shade val="100000"/>
                      <a:satMod val="130000"/>
                    </a:srgbClr>
                  </a:gs>
                  <a:gs pos="100000">
                    <a:srgbClr val="1D86CD">
                      <a:tint val="50000"/>
                      <a:shade val="100000"/>
                      <a:satMod val="350000"/>
                    </a:srgbClr>
                  </a:gs>
                </a:gsLst>
                <a:lin ang="16200000" scaled="0"/>
              </a:gradFill>
              <a:ln w="38100" cap="flat" cmpd="sng" algn="ctr">
                <a:solidFill>
                  <a:srgbClr val="1D86CD">
                    <a:shade val="95000"/>
                    <a:satMod val="105000"/>
                  </a:srgbClr>
                </a:solidFill>
                <a:prstDash val="solid"/>
                <a:headEnd type="none"/>
                <a:tailEnd type="none" w="sm" len="me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</p:cxnSp>
        </p:grpSp>
        <p:sp>
          <p:nvSpPr>
            <p:cNvPr id="148" name="TextBox 62"/>
            <p:cNvSpPr txBox="1">
              <a:spLocks noChangeArrowheads="1"/>
            </p:cNvSpPr>
            <p:nvPr/>
          </p:nvSpPr>
          <p:spPr bwMode="auto">
            <a:xfrm>
              <a:off x="8778874" y="9457615"/>
              <a:ext cx="2041321" cy="46166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tIns="0" bIns="0">
              <a:spAutoFit/>
            </a:bodyPr>
            <a:lstStyle>
              <a:lvl1pPr eaLnBrk="0" hangingPunct="0"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1pPr>
              <a:lvl2pPr marL="742950" indent="-285750" eaLnBrk="0" hangingPunct="0"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2pPr>
              <a:lvl3pPr marL="1143000" indent="-228600" eaLnBrk="0" hangingPunct="0"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3pPr>
              <a:lvl4pPr marL="1600200" indent="-228600" eaLnBrk="0" hangingPunct="0"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4pPr>
              <a:lvl5pPr marL="2057400" indent="-228600" eaLnBrk="0" hangingPunct="0"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9pPr>
            </a:lstStyle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500" b="0" i="0" u="none" strike="noStrike" kern="0" cap="none" spc="0" normalizeH="0" baseline="0" noProof="0" smtClean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Gill Sans"/>
                  <a:ea typeface="ヒラギノ角ゴ ProN W3" charset="0"/>
                  <a:cs typeface="Gill Sans"/>
                  <a:sym typeface="Gill Sans" charset="0"/>
                </a:rPr>
                <a:t>flatMap</a:t>
              </a:r>
            </a:p>
          </p:txBody>
        </p:sp>
        <p:cxnSp>
          <p:nvCxnSpPr>
            <p:cNvPr id="149" name="Straight Arrow Connector 148"/>
            <p:cNvCxnSpPr>
              <a:stCxn id="222" idx="2"/>
              <a:endCxn id="150" idx="0"/>
            </p:cNvCxnSpPr>
            <p:nvPr/>
          </p:nvCxnSpPr>
          <p:spPr bwMode="auto">
            <a:xfrm flipH="1">
              <a:off x="8878809" y="8621713"/>
              <a:ext cx="22224" cy="1714500"/>
            </a:xfrm>
            <a:prstGeom prst="straightConnector1">
              <a:avLst/>
            </a:prstGeom>
            <a:solidFill>
              <a:srgbClr val="000000"/>
            </a:solidFill>
            <a:ln w="5715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arrow"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</p:grpSp>
      <p:grpSp>
        <p:nvGrpSpPr>
          <p:cNvPr id="158" name="Group 157"/>
          <p:cNvGrpSpPr>
            <a:grpSpLocks/>
          </p:cNvGrpSpPr>
          <p:nvPr/>
        </p:nvGrpSpPr>
        <p:grpSpPr bwMode="auto">
          <a:xfrm>
            <a:off x="4188024" y="4310857"/>
            <a:ext cx="1188244" cy="1594644"/>
            <a:chOff x="11168063" y="8621713"/>
            <a:chExt cx="3168091" cy="3189287"/>
          </a:xfrm>
        </p:grpSpPr>
        <p:sp>
          <p:nvSpPr>
            <p:cNvPr id="159" name="TextBox 131"/>
            <p:cNvSpPr txBox="1">
              <a:spLocks noChangeArrowheads="1"/>
            </p:cNvSpPr>
            <p:nvPr/>
          </p:nvSpPr>
          <p:spPr bwMode="auto">
            <a:xfrm>
              <a:off x="12294835" y="9457615"/>
              <a:ext cx="2041319" cy="46166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tIns="0" bIns="0">
              <a:spAutoFit/>
            </a:bodyPr>
            <a:lstStyle>
              <a:lvl1pPr eaLnBrk="0" hangingPunct="0"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1pPr>
              <a:lvl2pPr marL="742950" indent="-285750" eaLnBrk="0" hangingPunct="0"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2pPr>
              <a:lvl3pPr marL="1143000" indent="-228600" eaLnBrk="0" hangingPunct="0"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3pPr>
              <a:lvl4pPr marL="1600200" indent="-228600" eaLnBrk="0" hangingPunct="0"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4pPr>
              <a:lvl5pPr marL="2057400" indent="-228600" eaLnBrk="0" hangingPunct="0"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9pPr>
            </a:lstStyle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500" b="0" i="0" u="none" strike="noStrike" kern="0" cap="none" spc="0" normalizeH="0" baseline="0" noProof="0" smtClean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Gill Sans"/>
                  <a:ea typeface="ヒラギノ角ゴ ProN W3" charset="0"/>
                  <a:cs typeface="Gill Sans"/>
                  <a:sym typeface="Gill Sans" charset="0"/>
                </a:rPr>
                <a:t>flatMap</a:t>
              </a:r>
            </a:p>
          </p:txBody>
        </p:sp>
        <p:grpSp>
          <p:nvGrpSpPr>
            <p:cNvPr id="160" name="Group 121"/>
            <p:cNvGrpSpPr>
              <a:grpSpLocks/>
            </p:cNvGrpSpPr>
            <p:nvPr/>
          </p:nvGrpSpPr>
          <p:grpSpPr bwMode="auto">
            <a:xfrm>
              <a:off x="11168063" y="11050588"/>
              <a:ext cx="2614612" cy="760412"/>
              <a:chOff x="13968431" y="5604337"/>
              <a:chExt cx="2889827" cy="840669"/>
            </a:xfrm>
          </p:grpSpPr>
          <p:pic>
            <p:nvPicPr>
              <p:cNvPr id="167" name="Picture 122"/>
              <p:cNvPicPr>
                <a:picLocks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3968431" y="5604337"/>
                <a:ext cx="921005" cy="84066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=""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pic>
            <p:nvPicPr>
              <p:cNvPr id="168" name="Picture 123"/>
              <p:cNvPicPr>
                <a:picLocks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4619692" y="5604337"/>
                <a:ext cx="921005" cy="84066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=""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pic>
            <p:nvPicPr>
              <p:cNvPr id="169" name="Picture 124"/>
              <p:cNvPicPr>
                <a:picLocks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5278479" y="5604337"/>
                <a:ext cx="921005" cy="84066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=""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pic>
            <p:nvPicPr>
              <p:cNvPr id="170" name="Picture 125"/>
              <p:cNvPicPr>
                <a:picLocks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5937253" y="5604337"/>
                <a:ext cx="921005" cy="84066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=""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</p:grpSp>
        <p:grpSp>
          <p:nvGrpSpPr>
            <p:cNvPr id="161" name="Group 126"/>
            <p:cNvGrpSpPr>
              <a:grpSpLocks/>
            </p:cNvGrpSpPr>
            <p:nvPr/>
          </p:nvGrpSpPr>
          <p:grpSpPr bwMode="auto">
            <a:xfrm>
              <a:off x="11283950" y="10323513"/>
              <a:ext cx="2224088" cy="590550"/>
              <a:chOff x="7918600" y="4832650"/>
              <a:chExt cx="2458447" cy="653855"/>
            </a:xfrm>
          </p:grpSpPr>
          <p:sp>
            <p:nvSpPr>
              <p:cNvPr id="163" name="Alternate Process 162"/>
              <p:cNvSpPr/>
              <p:nvPr/>
            </p:nvSpPr>
            <p:spPr>
              <a:xfrm>
                <a:off x="7918578" y="4846711"/>
                <a:ext cx="2458014" cy="629248"/>
              </a:xfrm>
              <a:prstGeom prst="flowChartAlternateProcess">
                <a:avLst/>
              </a:prstGeom>
              <a:gradFill rotWithShape="1">
                <a:gsLst>
                  <a:gs pos="0">
                    <a:srgbClr val="1D86CD">
                      <a:tint val="100000"/>
                      <a:shade val="100000"/>
                      <a:satMod val="130000"/>
                    </a:srgbClr>
                  </a:gs>
                  <a:gs pos="100000">
                    <a:srgbClr val="1D86CD">
                      <a:tint val="50000"/>
                      <a:shade val="100000"/>
                      <a:satMod val="350000"/>
                    </a:srgbClr>
                  </a:gs>
                </a:gsLst>
                <a:lin ang="16200000" scaled="0"/>
              </a:gradFill>
              <a:ln w="38100" cap="flat" cmpd="sng" algn="ctr">
                <a:solidFill>
                  <a:srgbClr val="1D86CD">
                    <a:shade val="95000"/>
                    <a:satMod val="105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5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Gill Sans"/>
                  <a:ea typeface="ヒラギノ角ゴ ProN W3"/>
                  <a:cs typeface="Gill Sans"/>
                  <a:sym typeface="Gill Sans" charset="0"/>
                </a:endParaRPr>
              </a:p>
            </p:txBody>
          </p:sp>
          <p:cxnSp>
            <p:nvCxnSpPr>
              <p:cNvPr id="164" name="Straight Connector 163"/>
              <p:cNvCxnSpPr>
                <a:stCxn id="163" idx="0"/>
                <a:endCxn id="163" idx="2"/>
              </p:cNvCxnSpPr>
              <p:nvPr/>
            </p:nvCxnSpPr>
            <p:spPr>
              <a:xfrm>
                <a:off x="9148462" y="4846711"/>
                <a:ext cx="0" cy="629248"/>
              </a:xfrm>
              <a:prstGeom prst="line">
                <a:avLst/>
              </a:prstGeom>
              <a:gradFill rotWithShape="1">
                <a:gsLst>
                  <a:gs pos="0">
                    <a:srgbClr val="1D86CD">
                      <a:tint val="100000"/>
                      <a:shade val="100000"/>
                      <a:satMod val="130000"/>
                    </a:srgbClr>
                  </a:gs>
                  <a:gs pos="100000">
                    <a:srgbClr val="1D86CD">
                      <a:tint val="50000"/>
                      <a:shade val="100000"/>
                      <a:satMod val="350000"/>
                    </a:srgbClr>
                  </a:gs>
                </a:gsLst>
                <a:lin ang="16200000" scaled="0"/>
              </a:gradFill>
              <a:ln w="38100" cap="flat" cmpd="sng" algn="ctr">
                <a:solidFill>
                  <a:srgbClr val="1D86CD">
                    <a:shade val="95000"/>
                    <a:satMod val="105000"/>
                  </a:srgbClr>
                </a:solidFill>
                <a:prstDash val="solid"/>
                <a:headEnd type="none"/>
                <a:tailEnd type="none" w="sm" len="me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</p:cxnSp>
          <p:cxnSp>
            <p:nvCxnSpPr>
              <p:cNvPr id="165" name="Straight Connector 164"/>
              <p:cNvCxnSpPr/>
              <p:nvPr/>
            </p:nvCxnSpPr>
            <p:spPr>
              <a:xfrm>
                <a:off x="9785335" y="4832650"/>
                <a:ext cx="0" cy="629248"/>
              </a:xfrm>
              <a:prstGeom prst="line">
                <a:avLst/>
              </a:prstGeom>
              <a:gradFill rotWithShape="1">
                <a:gsLst>
                  <a:gs pos="0">
                    <a:srgbClr val="1D86CD">
                      <a:tint val="100000"/>
                      <a:shade val="100000"/>
                      <a:satMod val="130000"/>
                    </a:srgbClr>
                  </a:gs>
                  <a:gs pos="100000">
                    <a:srgbClr val="1D86CD">
                      <a:tint val="50000"/>
                      <a:shade val="100000"/>
                      <a:satMod val="350000"/>
                    </a:srgbClr>
                  </a:gs>
                </a:gsLst>
                <a:lin ang="16200000" scaled="0"/>
              </a:gradFill>
              <a:ln w="38100" cap="flat" cmpd="sng" algn="ctr">
                <a:solidFill>
                  <a:srgbClr val="1D86CD">
                    <a:shade val="95000"/>
                    <a:satMod val="105000"/>
                  </a:srgbClr>
                </a:solidFill>
                <a:prstDash val="solid"/>
                <a:headEnd type="none"/>
                <a:tailEnd type="none" w="sm" len="me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</p:cxnSp>
          <p:cxnSp>
            <p:nvCxnSpPr>
              <p:cNvPr id="166" name="Straight Connector 165"/>
              <p:cNvCxnSpPr/>
              <p:nvPr/>
            </p:nvCxnSpPr>
            <p:spPr>
              <a:xfrm>
                <a:off x="8548433" y="4857257"/>
                <a:ext cx="0" cy="629248"/>
              </a:xfrm>
              <a:prstGeom prst="line">
                <a:avLst/>
              </a:prstGeom>
              <a:gradFill rotWithShape="1">
                <a:gsLst>
                  <a:gs pos="0">
                    <a:srgbClr val="1D86CD">
                      <a:tint val="100000"/>
                      <a:shade val="100000"/>
                      <a:satMod val="130000"/>
                    </a:srgbClr>
                  </a:gs>
                  <a:gs pos="100000">
                    <a:srgbClr val="1D86CD">
                      <a:tint val="50000"/>
                      <a:shade val="100000"/>
                      <a:satMod val="350000"/>
                    </a:srgbClr>
                  </a:gs>
                </a:gsLst>
                <a:lin ang="16200000" scaled="0"/>
              </a:gradFill>
              <a:ln w="38100" cap="flat" cmpd="sng" algn="ctr">
                <a:solidFill>
                  <a:srgbClr val="1D86CD">
                    <a:shade val="95000"/>
                    <a:satMod val="105000"/>
                  </a:srgbClr>
                </a:solidFill>
                <a:prstDash val="solid"/>
                <a:headEnd type="none"/>
                <a:tailEnd type="none" w="sm" len="me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</p:cxnSp>
        </p:grpSp>
        <p:cxnSp>
          <p:nvCxnSpPr>
            <p:cNvPr id="162" name="Straight Arrow Connector 161"/>
            <p:cNvCxnSpPr>
              <a:stCxn id="210" idx="2"/>
              <a:endCxn id="163" idx="0"/>
            </p:cNvCxnSpPr>
            <p:nvPr/>
          </p:nvCxnSpPr>
          <p:spPr bwMode="auto">
            <a:xfrm flipH="1">
              <a:off x="12394984" y="8621713"/>
              <a:ext cx="22221" cy="1714500"/>
            </a:xfrm>
            <a:prstGeom prst="straightConnector1">
              <a:avLst/>
            </a:prstGeom>
            <a:solidFill>
              <a:srgbClr val="000000"/>
            </a:solidFill>
            <a:ln w="5715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arrow"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</p:grpSp>
      <p:grpSp>
        <p:nvGrpSpPr>
          <p:cNvPr id="171" name="Group 170"/>
          <p:cNvGrpSpPr>
            <a:grpSpLocks/>
          </p:cNvGrpSpPr>
          <p:nvPr/>
        </p:nvGrpSpPr>
        <p:grpSpPr bwMode="auto">
          <a:xfrm>
            <a:off x="5480446" y="4310857"/>
            <a:ext cx="1188244" cy="1594644"/>
            <a:chOff x="14614525" y="8621713"/>
            <a:chExt cx="3168649" cy="3189287"/>
          </a:xfrm>
        </p:grpSpPr>
        <p:sp>
          <p:nvSpPr>
            <p:cNvPr id="172" name="TextBox 153"/>
            <p:cNvSpPr txBox="1">
              <a:spLocks noChangeArrowheads="1"/>
            </p:cNvSpPr>
            <p:nvPr/>
          </p:nvSpPr>
          <p:spPr bwMode="auto">
            <a:xfrm>
              <a:off x="15741852" y="9457615"/>
              <a:ext cx="2041322" cy="46166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tIns="0" bIns="0">
              <a:spAutoFit/>
            </a:bodyPr>
            <a:lstStyle>
              <a:lvl1pPr eaLnBrk="0" hangingPunct="0"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1pPr>
              <a:lvl2pPr marL="742950" indent="-285750" eaLnBrk="0" hangingPunct="0"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2pPr>
              <a:lvl3pPr marL="1143000" indent="-228600" eaLnBrk="0" hangingPunct="0"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3pPr>
              <a:lvl4pPr marL="1600200" indent="-228600" eaLnBrk="0" hangingPunct="0"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4pPr>
              <a:lvl5pPr marL="2057400" indent="-228600" eaLnBrk="0" hangingPunct="0"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9pPr>
            </a:lstStyle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500" b="0" i="0" u="none" strike="noStrike" kern="0" cap="none" spc="0" normalizeH="0" baseline="0" noProof="0" smtClean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Gill Sans"/>
                  <a:ea typeface="ヒラギノ角ゴ ProN W3" charset="0"/>
                  <a:cs typeface="Gill Sans"/>
                  <a:sym typeface="Gill Sans" charset="0"/>
                </a:rPr>
                <a:t>flatMap</a:t>
              </a:r>
            </a:p>
          </p:txBody>
        </p:sp>
        <p:sp>
          <p:nvSpPr>
            <p:cNvPr id="173" name="TextBox 172"/>
            <p:cNvSpPr txBox="1"/>
            <p:nvPr/>
          </p:nvSpPr>
          <p:spPr>
            <a:xfrm rot="16200000">
              <a:off x="14507367" y="10444679"/>
              <a:ext cx="773114" cy="451405"/>
            </a:xfrm>
            <a:prstGeom prst="rect">
              <a:avLst/>
            </a:prstGeom>
            <a:noFill/>
          </p:spPr>
          <p:txBody>
            <a:bodyPr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5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Gill Sans"/>
                  <a:ea typeface="ヒラギノ角ゴ ProN W3" charset="0"/>
                  <a:cs typeface="Gill Sans"/>
                  <a:sym typeface="Gill Sans" charset="0"/>
                </a:rPr>
                <a:t>…</a:t>
              </a:r>
            </a:p>
          </p:txBody>
        </p:sp>
        <p:grpSp>
          <p:nvGrpSpPr>
            <p:cNvPr id="174" name="Group 143"/>
            <p:cNvGrpSpPr>
              <a:grpSpLocks/>
            </p:cNvGrpSpPr>
            <p:nvPr/>
          </p:nvGrpSpPr>
          <p:grpSpPr bwMode="auto">
            <a:xfrm>
              <a:off x="14614525" y="11050588"/>
              <a:ext cx="2614613" cy="760412"/>
              <a:chOff x="13968431" y="5604337"/>
              <a:chExt cx="2889827" cy="840669"/>
            </a:xfrm>
          </p:grpSpPr>
          <p:pic>
            <p:nvPicPr>
              <p:cNvPr id="181" name="Picture 144"/>
              <p:cNvPicPr>
                <a:picLocks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3968431" y="5604337"/>
                <a:ext cx="921005" cy="84066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=""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pic>
            <p:nvPicPr>
              <p:cNvPr id="182" name="Picture 145"/>
              <p:cNvPicPr>
                <a:picLocks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4619692" y="5604337"/>
                <a:ext cx="921005" cy="84066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=""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pic>
            <p:nvPicPr>
              <p:cNvPr id="183" name="Picture 146"/>
              <p:cNvPicPr>
                <a:picLocks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5278479" y="5604337"/>
                <a:ext cx="921005" cy="84066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=""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pic>
            <p:nvPicPr>
              <p:cNvPr id="184" name="Picture 147"/>
              <p:cNvPicPr>
                <a:picLocks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5937253" y="5604337"/>
                <a:ext cx="921005" cy="84066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=""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</p:grpSp>
        <p:grpSp>
          <p:nvGrpSpPr>
            <p:cNvPr id="175" name="Group 148"/>
            <p:cNvGrpSpPr>
              <a:grpSpLocks/>
            </p:cNvGrpSpPr>
            <p:nvPr/>
          </p:nvGrpSpPr>
          <p:grpSpPr bwMode="auto">
            <a:xfrm>
              <a:off x="14730413" y="10323513"/>
              <a:ext cx="2224087" cy="590550"/>
              <a:chOff x="7918600" y="4832650"/>
              <a:chExt cx="2458447" cy="653855"/>
            </a:xfrm>
          </p:grpSpPr>
          <p:sp>
            <p:nvSpPr>
              <p:cNvPr id="177" name="Alternate Process 176"/>
              <p:cNvSpPr/>
              <p:nvPr/>
            </p:nvSpPr>
            <p:spPr>
              <a:xfrm>
                <a:off x="7918600" y="4846711"/>
                <a:ext cx="2458446" cy="629248"/>
              </a:xfrm>
              <a:prstGeom prst="flowChartAlternateProcess">
                <a:avLst/>
              </a:prstGeom>
              <a:gradFill rotWithShape="1">
                <a:gsLst>
                  <a:gs pos="0">
                    <a:srgbClr val="1D86CD">
                      <a:tint val="100000"/>
                      <a:shade val="100000"/>
                      <a:satMod val="130000"/>
                    </a:srgbClr>
                  </a:gs>
                  <a:gs pos="100000">
                    <a:srgbClr val="1D86CD">
                      <a:tint val="50000"/>
                      <a:shade val="100000"/>
                      <a:satMod val="350000"/>
                    </a:srgbClr>
                  </a:gs>
                </a:gsLst>
                <a:lin ang="16200000" scaled="0"/>
              </a:gradFill>
              <a:ln w="38100" cap="flat" cmpd="sng" algn="ctr">
                <a:solidFill>
                  <a:srgbClr val="1D86CD">
                    <a:shade val="95000"/>
                    <a:satMod val="105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5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Gill Sans"/>
                  <a:ea typeface="ヒラギノ角ゴ ProN W3"/>
                  <a:cs typeface="Gill Sans"/>
                  <a:sym typeface="Gill Sans" charset="0"/>
                </a:endParaRPr>
              </a:p>
            </p:txBody>
          </p:sp>
          <p:cxnSp>
            <p:nvCxnSpPr>
              <p:cNvPr id="178" name="Straight Connector 177"/>
              <p:cNvCxnSpPr>
                <a:stCxn id="177" idx="0"/>
                <a:endCxn id="177" idx="2"/>
              </p:cNvCxnSpPr>
              <p:nvPr/>
            </p:nvCxnSpPr>
            <p:spPr>
              <a:xfrm>
                <a:off x="9148700" y="4846711"/>
                <a:ext cx="0" cy="629248"/>
              </a:xfrm>
              <a:prstGeom prst="line">
                <a:avLst/>
              </a:prstGeom>
              <a:gradFill rotWithShape="1">
                <a:gsLst>
                  <a:gs pos="0">
                    <a:srgbClr val="1D86CD">
                      <a:tint val="100000"/>
                      <a:shade val="100000"/>
                      <a:satMod val="130000"/>
                    </a:srgbClr>
                  </a:gs>
                  <a:gs pos="100000">
                    <a:srgbClr val="1D86CD">
                      <a:tint val="50000"/>
                      <a:shade val="100000"/>
                      <a:satMod val="350000"/>
                    </a:srgbClr>
                  </a:gs>
                </a:gsLst>
                <a:lin ang="16200000" scaled="0"/>
              </a:gradFill>
              <a:ln w="38100" cap="flat" cmpd="sng" algn="ctr">
                <a:solidFill>
                  <a:srgbClr val="1D86CD">
                    <a:shade val="95000"/>
                    <a:satMod val="105000"/>
                  </a:srgbClr>
                </a:solidFill>
                <a:prstDash val="solid"/>
                <a:headEnd type="none"/>
                <a:tailEnd type="none" w="sm" len="me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</p:cxnSp>
          <p:cxnSp>
            <p:nvCxnSpPr>
              <p:cNvPr id="179" name="Straight Connector 178"/>
              <p:cNvCxnSpPr/>
              <p:nvPr/>
            </p:nvCxnSpPr>
            <p:spPr>
              <a:xfrm>
                <a:off x="9785686" y="4832650"/>
                <a:ext cx="0" cy="629248"/>
              </a:xfrm>
              <a:prstGeom prst="line">
                <a:avLst/>
              </a:prstGeom>
              <a:gradFill rotWithShape="1">
                <a:gsLst>
                  <a:gs pos="0">
                    <a:srgbClr val="1D86CD">
                      <a:tint val="100000"/>
                      <a:shade val="100000"/>
                      <a:satMod val="130000"/>
                    </a:srgbClr>
                  </a:gs>
                  <a:gs pos="100000">
                    <a:srgbClr val="1D86CD">
                      <a:tint val="50000"/>
                      <a:shade val="100000"/>
                      <a:satMod val="350000"/>
                    </a:srgbClr>
                  </a:gs>
                </a:gsLst>
                <a:lin ang="16200000" scaled="0"/>
              </a:gradFill>
              <a:ln w="38100" cap="flat" cmpd="sng" algn="ctr">
                <a:solidFill>
                  <a:srgbClr val="1D86CD">
                    <a:shade val="95000"/>
                    <a:satMod val="105000"/>
                  </a:srgbClr>
                </a:solidFill>
                <a:prstDash val="solid"/>
                <a:headEnd type="none"/>
                <a:tailEnd type="none" w="sm" len="me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</p:cxnSp>
          <p:cxnSp>
            <p:nvCxnSpPr>
              <p:cNvPr id="180" name="Straight Connector 179"/>
              <p:cNvCxnSpPr/>
              <p:nvPr/>
            </p:nvCxnSpPr>
            <p:spPr>
              <a:xfrm>
                <a:off x="8548565" y="4857257"/>
                <a:ext cx="0" cy="629248"/>
              </a:xfrm>
              <a:prstGeom prst="line">
                <a:avLst/>
              </a:prstGeom>
              <a:gradFill rotWithShape="1">
                <a:gsLst>
                  <a:gs pos="0">
                    <a:srgbClr val="1D86CD">
                      <a:tint val="100000"/>
                      <a:shade val="100000"/>
                      <a:satMod val="130000"/>
                    </a:srgbClr>
                  </a:gs>
                  <a:gs pos="100000">
                    <a:srgbClr val="1D86CD">
                      <a:tint val="50000"/>
                      <a:shade val="100000"/>
                      <a:satMod val="350000"/>
                    </a:srgbClr>
                  </a:gs>
                </a:gsLst>
                <a:lin ang="16200000" scaled="0"/>
              </a:gradFill>
              <a:ln w="38100" cap="flat" cmpd="sng" algn="ctr">
                <a:solidFill>
                  <a:srgbClr val="1D86CD">
                    <a:shade val="95000"/>
                    <a:satMod val="105000"/>
                  </a:srgbClr>
                </a:solidFill>
                <a:prstDash val="solid"/>
                <a:headEnd type="none"/>
                <a:tailEnd type="none" w="sm" len="me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</p:cxnSp>
        </p:grpSp>
        <p:cxnSp>
          <p:nvCxnSpPr>
            <p:cNvPr id="176" name="Straight Arrow Connector 175"/>
            <p:cNvCxnSpPr>
              <a:stCxn id="202" idx="2"/>
              <a:endCxn id="177" idx="0"/>
            </p:cNvCxnSpPr>
            <p:nvPr/>
          </p:nvCxnSpPr>
          <p:spPr bwMode="auto">
            <a:xfrm flipH="1">
              <a:off x="15843250" y="8621713"/>
              <a:ext cx="20638" cy="1714500"/>
            </a:xfrm>
            <a:prstGeom prst="straightConnector1">
              <a:avLst/>
            </a:prstGeom>
            <a:solidFill>
              <a:srgbClr val="000000"/>
            </a:solidFill>
            <a:ln w="5715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arrow"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</p:grpSp>
      <p:sp>
        <p:nvSpPr>
          <p:cNvPr id="185" name="Rounded Rectangular Callout 184"/>
          <p:cNvSpPr/>
          <p:nvPr/>
        </p:nvSpPr>
        <p:spPr>
          <a:xfrm>
            <a:off x="2200275" y="2514600"/>
            <a:ext cx="4505325" cy="685800"/>
          </a:xfrm>
          <a:prstGeom prst="wedgeRoundRectCallout">
            <a:avLst>
              <a:gd name="adj1" fmla="val -33903"/>
              <a:gd name="adj2" fmla="val -105203"/>
              <a:gd name="adj3" fmla="val 16667"/>
            </a:avLst>
          </a:prstGeom>
          <a:solidFill>
            <a:sysClr val="window" lastClr="FFFFFF"/>
          </a:solidFill>
          <a:ln w="57150" cap="flat" cmpd="sng" algn="ctr">
            <a:solidFill>
              <a:srgbClr val="E8950E"/>
            </a:solidFill>
            <a:prstDash val="solid"/>
          </a:ln>
          <a:effectLst/>
        </p:spPr>
        <p:txBody>
          <a:bodyPr lIns="0" tIns="19202" rIns="0" bIns="19202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ヒラギノ角ゴ ProN W3"/>
                <a:cs typeface="Gill Sans"/>
                <a:sym typeface="Gill Sans" charset="0"/>
              </a:rPr>
              <a:t>transformation: modify data in one </a:t>
            </a:r>
            <a:r>
              <a:rPr kumimoji="0" lang="en-US" sz="18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ヒラギノ角ゴ ProN W3"/>
                <a:cs typeface="Gill Sans"/>
                <a:sym typeface="Gill Sans" charset="0"/>
              </a:rPr>
              <a:t/>
            </a:r>
            <a:br>
              <a:rPr kumimoji="0" lang="en-US" sz="18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ヒラギノ角ゴ ProN W3"/>
                <a:cs typeface="Gill Sans"/>
                <a:sym typeface="Gill Sans" charset="0"/>
              </a:rPr>
            </a:br>
            <a:r>
              <a:rPr kumimoji="0" lang="en-US" sz="1800" b="0" i="0" u="none" strike="noStrike" kern="0" cap="none" spc="0" normalizeH="0" baseline="0" noProof="0" dirty="0" err="1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ヒラギノ角ゴ ProN W3"/>
                <a:cs typeface="Gill Sans"/>
                <a:sym typeface="Gill Sans" charset="0"/>
              </a:rPr>
              <a:t>Dstream</a:t>
            </a:r>
            <a:r>
              <a:rPr kumimoji="0" lang="en-US" sz="18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ヒラギノ角ゴ ProN W3"/>
                <a:cs typeface="Gill Sans"/>
                <a:sym typeface="Gill Sans" charset="0"/>
              </a:rPr>
              <a:t> </a:t>
            </a: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ヒラギノ角ゴ ProN W3"/>
                <a:cs typeface="Gill Sans"/>
                <a:sym typeface="Gill Sans" charset="0"/>
              </a:rPr>
              <a:t>to create another </a:t>
            </a:r>
            <a:r>
              <a:rPr kumimoji="0" lang="en-US" sz="1800" b="0" i="0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ヒラギノ角ゴ ProN W3"/>
                <a:cs typeface="Gill Sans"/>
                <a:sym typeface="Gill Sans" charset="0"/>
              </a:rPr>
              <a:t>DStream</a:t>
            </a: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ヒラギノ角ゴ ProN W3"/>
                <a:cs typeface="Gill Sans"/>
                <a:sym typeface="Gill Sans" charset="0"/>
              </a:rPr>
              <a:t> </a:t>
            </a:r>
          </a:p>
        </p:txBody>
      </p:sp>
      <p:sp>
        <p:nvSpPr>
          <p:cNvPr id="186" name="Rounded Rectangular Callout 185"/>
          <p:cNvSpPr/>
          <p:nvPr/>
        </p:nvSpPr>
        <p:spPr>
          <a:xfrm>
            <a:off x="342900" y="2514600"/>
            <a:ext cx="1457325" cy="533400"/>
          </a:xfrm>
          <a:prstGeom prst="wedgeRoundRectCallout">
            <a:avLst>
              <a:gd name="adj1" fmla="val -14849"/>
              <a:gd name="adj2" fmla="val -98253"/>
              <a:gd name="adj3" fmla="val 16667"/>
            </a:avLst>
          </a:prstGeom>
          <a:solidFill>
            <a:sysClr val="window" lastClr="FFFFFF"/>
          </a:solidFill>
          <a:ln w="57150" cap="flat" cmpd="sng" algn="ctr">
            <a:solidFill>
              <a:srgbClr val="E8950E"/>
            </a:solidFill>
            <a:prstDash val="solid"/>
          </a:ln>
          <a:effectLst/>
        </p:spPr>
        <p:txBody>
          <a:bodyPr lIns="0" tIns="19202" rIns="0" bIns="19202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ヒラギノ角ゴ ProN W3"/>
                <a:cs typeface="Gill Sans"/>
                <a:sym typeface="Gill Sans" charset="0"/>
              </a:rPr>
              <a:t>new </a:t>
            </a:r>
            <a:r>
              <a:rPr kumimoji="0" lang="en-US" sz="1800" b="0" i="0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ヒラギノ角ゴ ProN W3"/>
                <a:cs typeface="Gill Sans"/>
                <a:sym typeface="Gill Sans" charset="0"/>
              </a:rPr>
              <a:t>DStream</a:t>
            </a: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ill Sans"/>
              <a:ea typeface="ヒラギノ角ゴ ProN W3"/>
              <a:cs typeface="Gill Sans"/>
              <a:sym typeface="Gill Sans" charset="0"/>
            </a:endParaRPr>
          </a:p>
        </p:txBody>
      </p:sp>
      <p:sp>
        <p:nvSpPr>
          <p:cNvPr id="187" name="Rounded Rectangular Callout 186"/>
          <p:cNvSpPr/>
          <p:nvPr/>
        </p:nvSpPr>
        <p:spPr>
          <a:xfrm>
            <a:off x="6572250" y="5143500"/>
            <a:ext cx="1943100" cy="685800"/>
          </a:xfrm>
          <a:prstGeom prst="wedgeRoundRectCallout">
            <a:avLst>
              <a:gd name="adj1" fmla="val -59817"/>
              <a:gd name="adj2" fmla="val -22499"/>
              <a:gd name="adj3" fmla="val 16667"/>
            </a:avLst>
          </a:prstGeom>
          <a:solidFill>
            <a:sysClr val="window" lastClr="FFFFFF"/>
          </a:solidFill>
          <a:ln w="57150" cap="flat" cmpd="sng" algn="ctr">
            <a:solidFill>
              <a:srgbClr val="E8950E"/>
            </a:solidFill>
            <a:prstDash val="solid"/>
          </a:ln>
          <a:effectLst/>
        </p:spPr>
        <p:txBody>
          <a:bodyPr lIns="0" tIns="19202" rIns="0" bIns="19202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7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ヒラギノ角ゴ ProN W3"/>
                <a:cs typeface="Gill Sans"/>
                <a:sym typeface="Gill Sans" charset="0"/>
              </a:rPr>
              <a:t>new RDDs created for every batch </a:t>
            </a:r>
          </a:p>
        </p:txBody>
      </p:sp>
      <p:grpSp>
        <p:nvGrpSpPr>
          <p:cNvPr id="188" name="Group 2"/>
          <p:cNvGrpSpPr>
            <a:grpSpLocks/>
          </p:cNvGrpSpPr>
          <p:nvPr/>
        </p:nvGrpSpPr>
        <p:grpSpPr bwMode="auto">
          <a:xfrm>
            <a:off x="1171575" y="3269457"/>
            <a:ext cx="6257925" cy="1683544"/>
            <a:chOff x="3124200" y="6538913"/>
            <a:chExt cx="16687800" cy="3367087"/>
          </a:xfrm>
        </p:grpSpPr>
        <p:sp>
          <p:nvSpPr>
            <p:cNvPr id="189" name="Rectangle 188"/>
            <p:cNvSpPr/>
            <p:nvPr/>
          </p:nvSpPr>
          <p:spPr bwMode="auto">
            <a:xfrm>
              <a:off x="5181600" y="7467600"/>
              <a:ext cx="3505200" cy="2438400"/>
            </a:xfrm>
            <a:prstGeom prst="rect">
              <a:avLst/>
            </a:prstGeom>
            <a:gradFill flip="none" rotWithShape="1">
              <a:gsLst>
                <a:gs pos="0">
                  <a:sysClr val="window" lastClr="FFFFFF">
                    <a:alpha val="0"/>
                  </a:sysClr>
                </a:gs>
                <a:gs pos="47000">
                  <a:sysClr val="window" lastClr="FFFFFF"/>
                </a:gs>
              </a:gsLst>
              <a:lin ang="0" scaled="1"/>
              <a:tileRect/>
            </a:gra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5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ヒラギノ角ゴ ProN W3" charset="0"/>
                <a:cs typeface="Gill Sans"/>
                <a:sym typeface="Gill Sans" charset="0"/>
              </a:endParaRPr>
            </a:p>
          </p:txBody>
        </p:sp>
        <p:grpSp>
          <p:nvGrpSpPr>
            <p:cNvPr id="190" name="Group 7"/>
            <p:cNvGrpSpPr>
              <a:grpSpLocks/>
            </p:cNvGrpSpPr>
            <p:nvPr/>
          </p:nvGrpSpPr>
          <p:grpSpPr bwMode="auto">
            <a:xfrm>
              <a:off x="7788275" y="8039100"/>
              <a:ext cx="2225675" cy="592138"/>
              <a:chOff x="7918600" y="4832650"/>
              <a:chExt cx="2458447" cy="653855"/>
            </a:xfrm>
          </p:grpSpPr>
          <p:sp>
            <p:nvSpPr>
              <p:cNvPr id="222" name="Alternate Process 221"/>
              <p:cNvSpPr/>
              <p:nvPr/>
            </p:nvSpPr>
            <p:spPr>
              <a:xfrm>
                <a:off x="7918600" y="4846674"/>
                <a:ext cx="2458447" cy="629314"/>
              </a:xfrm>
              <a:prstGeom prst="flowChartAlternateProcess">
                <a:avLst/>
              </a:prstGeom>
              <a:gradFill rotWithShape="1">
                <a:gsLst>
                  <a:gs pos="0">
                    <a:srgbClr val="2C9C89">
                      <a:tint val="100000"/>
                      <a:shade val="100000"/>
                      <a:satMod val="130000"/>
                    </a:srgbClr>
                  </a:gs>
                  <a:gs pos="100000">
                    <a:srgbClr val="2C9C89">
                      <a:tint val="50000"/>
                      <a:shade val="100000"/>
                      <a:satMod val="350000"/>
                    </a:srgbClr>
                  </a:gs>
                </a:gsLst>
                <a:lin ang="16200000" scaled="0"/>
              </a:gradFill>
              <a:ln w="38100" cap="flat" cmpd="sng" algn="ctr">
                <a:solidFill>
                  <a:srgbClr val="2C9C89">
                    <a:shade val="95000"/>
                    <a:satMod val="105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5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Gill Sans"/>
                  <a:ea typeface="ヒラギノ角ゴ ProN W3"/>
                  <a:cs typeface="Gill Sans"/>
                  <a:sym typeface="Gill Sans" charset="0"/>
                </a:endParaRPr>
              </a:p>
            </p:txBody>
          </p:sp>
          <p:cxnSp>
            <p:nvCxnSpPr>
              <p:cNvPr id="223" name="Straight Connector 222"/>
              <p:cNvCxnSpPr>
                <a:stCxn id="222" idx="0"/>
                <a:endCxn id="222" idx="2"/>
              </p:cNvCxnSpPr>
              <p:nvPr/>
            </p:nvCxnSpPr>
            <p:spPr>
              <a:xfrm>
                <a:off x="9147824" y="4846674"/>
                <a:ext cx="0" cy="629314"/>
              </a:xfrm>
              <a:prstGeom prst="line">
                <a:avLst/>
              </a:prstGeom>
              <a:gradFill rotWithShape="1">
                <a:gsLst>
                  <a:gs pos="0">
                    <a:srgbClr val="2C9C89">
                      <a:tint val="100000"/>
                      <a:shade val="100000"/>
                      <a:satMod val="130000"/>
                    </a:srgbClr>
                  </a:gs>
                  <a:gs pos="100000">
                    <a:srgbClr val="2C9C89">
                      <a:tint val="50000"/>
                      <a:shade val="100000"/>
                      <a:satMod val="350000"/>
                    </a:srgbClr>
                  </a:gs>
                </a:gsLst>
                <a:lin ang="16200000" scaled="0"/>
              </a:gradFill>
              <a:ln w="38100" cap="flat" cmpd="sng" algn="ctr">
                <a:solidFill>
                  <a:srgbClr val="2C9C89">
                    <a:shade val="95000"/>
                    <a:satMod val="105000"/>
                  </a:srgbClr>
                </a:solidFill>
                <a:prstDash val="solid"/>
                <a:headEnd type="none"/>
                <a:tailEnd type="none" w="sm" len="me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</p:cxnSp>
          <p:cxnSp>
            <p:nvCxnSpPr>
              <p:cNvPr id="224" name="Straight Connector 223"/>
              <p:cNvCxnSpPr/>
              <p:nvPr/>
            </p:nvCxnSpPr>
            <p:spPr>
              <a:xfrm>
                <a:off x="9784354" y="4832650"/>
                <a:ext cx="0" cy="629314"/>
              </a:xfrm>
              <a:prstGeom prst="line">
                <a:avLst/>
              </a:prstGeom>
              <a:gradFill rotWithShape="1">
                <a:gsLst>
                  <a:gs pos="0">
                    <a:srgbClr val="2C9C89">
                      <a:tint val="100000"/>
                      <a:shade val="100000"/>
                      <a:satMod val="130000"/>
                    </a:srgbClr>
                  </a:gs>
                  <a:gs pos="100000">
                    <a:srgbClr val="2C9C89">
                      <a:tint val="50000"/>
                      <a:shade val="100000"/>
                      <a:satMod val="350000"/>
                    </a:srgbClr>
                  </a:gs>
                </a:gsLst>
                <a:lin ang="16200000" scaled="0"/>
              </a:gradFill>
              <a:ln w="38100" cap="flat" cmpd="sng" algn="ctr">
                <a:solidFill>
                  <a:srgbClr val="2C9C89">
                    <a:shade val="95000"/>
                    <a:satMod val="105000"/>
                  </a:srgbClr>
                </a:solidFill>
                <a:prstDash val="solid"/>
                <a:headEnd type="none"/>
                <a:tailEnd type="none" w="sm" len="me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</p:cxnSp>
          <p:cxnSp>
            <p:nvCxnSpPr>
              <p:cNvPr id="225" name="Straight Connector 224"/>
              <p:cNvCxnSpPr/>
              <p:nvPr/>
            </p:nvCxnSpPr>
            <p:spPr>
              <a:xfrm>
                <a:off x="8548117" y="4857191"/>
                <a:ext cx="0" cy="629314"/>
              </a:xfrm>
              <a:prstGeom prst="line">
                <a:avLst/>
              </a:prstGeom>
              <a:gradFill rotWithShape="1">
                <a:gsLst>
                  <a:gs pos="0">
                    <a:srgbClr val="2C9C89">
                      <a:tint val="100000"/>
                      <a:shade val="100000"/>
                      <a:satMod val="130000"/>
                    </a:srgbClr>
                  </a:gs>
                  <a:gs pos="100000">
                    <a:srgbClr val="2C9C89">
                      <a:tint val="50000"/>
                      <a:shade val="100000"/>
                      <a:satMod val="350000"/>
                    </a:srgbClr>
                  </a:gs>
                </a:gsLst>
                <a:lin ang="16200000" scaled="0"/>
              </a:gradFill>
              <a:ln w="38100" cap="flat" cmpd="sng" algn="ctr">
                <a:solidFill>
                  <a:srgbClr val="2C9C89">
                    <a:shade val="95000"/>
                    <a:satMod val="105000"/>
                  </a:srgbClr>
                </a:solidFill>
                <a:prstDash val="solid"/>
                <a:headEnd type="none"/>
                <a:tailEnd type="none" w="sm" len="me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</p:cxnSp>
        </p:grpSp>
        <p:grpSp>
          <p:nvGrpSpPr>
            <p:cNvPr id="191" name="Group 12"/>
            <p:cNvGrpSpPr>
              <a:grpSpLocks/>
            </p:cNvGrpSpPr>
            <p:nvPr/>
          </p:nvGrpSpPr>
          <p:grpSpPr bwMode="auto">
            <a:xfrm>
              <a:off x="7646988" y="8742363"/>
              <a:ext cx="2614612" cy="760412"/>
              <a:chOff x="7762239" y="5609988"/>
              <a:chExt cx="2889827" cy="840669"/>
            </a:xfrm>
          </p:grpSpPr>
          <p:pic>
            <p:nvPicPr>
              <p:cNvPr id="218" name="Picture 13"/>
              <p:cNvPicPr>
                <a:picLocks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7762239" y="5609988"/>
                <a:ext cx="921005" cy="84066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=""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pic>
            <p:nvPicPr>
              <p:cNvPr id="219" name="Picture 14"/>
              <p:cNvPicPr>
                <a:picLocks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8413497" y="5609988"/>
                <a:ext cx="921005" cy="84066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=""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pic>
            <p:nvPicPr>
              <p:cNvPr id="220" name="Picture 15"/>
              <p:cNvPicPr>
                <a:picLocks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9072287" y="5609988"/>
                <a:ext cx="921005" cy="84066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=""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pic>
            <p:nvPicPr>
              <p:cNvPr id="221" name="Picture 16"/>
              <p:cNvPicPr>
                <a:picLocks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9731061" y="5609988"/>
                <a:ext cx="921005" cy="84066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=""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</p:grpSp>
        <p:grpSp>
          <p:nvGrpSpPr>
            <p:cNvPr id="192" name="Group 103"/>
            <p:cNvGrpSpPr>
              <a:grpSpLocks/>
            </p:cNvGrpSpPr>
            <p:nvPr/>
          </p:nvGrpSpPr>
          <p:grpSpPr bwMode="auto">
            <a:xfrm>
              <a:off x="7620000" y="6538913"/>
              <a:ext cx="12192000" cy="1033462"/>
              <a:chOff x="3523416" y="4511948"/>
              <a:chExt cx="1861716" cy="322227"/>
            </a:xfrm>
          </p:grpSpPr>
          <p:sp>
            <p:nvSpPr>
              <p:cNvPr id="214" name="Right Arrow 213"/>
              <p:cNvSpPr/>
              <p:nvPr/>
            </p:nvSpPr>
            <p:spPr>
              <a:xfrm>
                <a:off x="5122601" y="4511948"/>
                <a:ext cx="262531" cy="322227"/>
              </a:xfrm>
              <a:prstGeom prst="rightArrow">
                <a:avLst/>
              </a:prstGeom>
              <a:gradFill rotWithShape="1">
                <a:gsLst>
                  <a:gs pos="0">
                    <a:srgbClr val="2C9C89">
                      <a:tint val="100000"/>
                      <a:shade val="100000"/>
                      <a:satMod val="130000"/>
                    </a:srgbClr>
                  </a:gs>
                  <a:gs pos="100000">
                    <a:srgbClr val="2C9C89">
                      <a:tint val="50000"/>
                      <a:shade val="100000"/>
                      <a:satMod val="350000"/>
                    </a:srgbClr>
                  </a:gs>
                </a:gsLst>
                <a:lin ang="16200000" scaled="0"/>
              </a:gradFill>
              <a:ln w="9525" cap="flat" cmpd="sng" algn="ctr">
                <a:solidFill>
                  <a:srgbClr val="2C9C89">
                    <a:shade val="95000"/>
                    <a:satMod val="105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5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Gill Sans"/>
                  <a:ea typeface="ヒラギノ角ゴ ProN W3"/>
                  <a:cs typeface="Gill Sans"/>
                  <a:sym typeface="Gill Sans" charset="0"/>
                </a:endParaRPr>
              </a:p>
            </p:txBody>
          </p:sp>
          <p:sp>
            <p:nvSpPr>
              <p:cNvPr id="215" name="Rectangle 214"/>
              <p:cNvSpPr/>
              <p:nvPr/>
            </p:nvSpPr>
            <p:spPr>
              <a:xfrm>
                <a:off x="4055750" y="4600053"/>
                <a:ext cx="408705" cy="155421"/>
              </a:xfrm>
              <a:prstGeom prst="rect">
                <a:avLst/>
              </a:prstGeom>
              <a:gradFill rotWithShape="1">
                <a:gsLst>
                  <a:gs pos="0">
                    <a:srgbClr val="2C9C89">
                      <a:tint val="100000"/>
                      <a:shade val="100000"/>
                      <a:satMod val="130000"/>
                    </a:srgbClr>
                  </a:gs>
                  <a:gs pos="100000">
                    <a:srgbClr val="2C9C89">
                      <a:tint val="50000"/>
                      <a:shade val="100000"/>
                      <a:satMod val="350000"/>
                    </a:srgbClr>
                  </a:gs>
                </a:gsLst>
                <a:lin ang="16200000" scaled="0"/>
              </a:gradFill>
              <a:ln w="9525" cap="flat" cmpd="sng" algn="ctr">
                <a:solidFill>
                  <a:srgbClr val="2C9C89">
                    <a:shade val="95000"/>
                    <a:satMod val="105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200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Gill Sans"/>
                    <a:ea typeface="ヒラギノ角ゴ ProN W3"/>
                    <a:cs typeface="Gill Sans"/>
                    <a:sym typeface="Gill Sans" charset="0"/>
                  </a:rPr>
                  <a:t>batch @ t+1</a:t>
                </a:r>
              </a:p>
            </p:txBody>
          </p:sp>
          <p:sp>
            <p:nvSpPr>
              <p:cNvPr id="216" name="Rectangle 215"/>
              <p:cNvSpPr/>
              <p:nvPr/>
            </p:nvSpPr>
            <p:spPr>
              <a:xfrm>
                <a:off x="3523416" y="4603518"/>
                <a:ext cx="408705" cy="155421"/>
              </a:xfrm>
              <a:prstGeom prst="rect">
                <a:avLst/>
              </a:prstGeom>
              <a:gradFill rotWithShape="1">
                <a:gsLst>
                  <a:gs pos="0">
                    <a:srgbClr val="2C9C89">
                      <a:tint val="100000"/>
                      <a:shade val="100000"/>
                      <a:satMod val="130000"/>
                    </a:srgbClr>
                  </a:gs>
                  <a:gs pos="100000">
                    <a:srgbClr val="2C9C89">
                      <a:tint val="50000"/>
                      <a:shade val="100000"/>
                      <a:satMod val="350000"/>
                    </a:srgbClr>
                  </a:gs>
                </a:gsLst>
                <a:lin ang="16200000" scaled="0"/>
              </a:gradFill>
              <a:ln w="9525" cap="flat" cmpd="sng" algn="ctr">
                <a:solidFill>
                  <a:srgbClr val="2C9C89">
                    <a:shade val="95000"/>
                    <a:satMod val="105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200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Gill Sans"/>
                    <a:ea typeface="ヒラギノ角ゴ ProN W3"/>
                    <a:cs typeface="Gill Sans"/>
                    <a:sym typeface="Gill Sans" charset="0"/>
                  </a:rPr>
                  <a:t>b</a:t>
                </a:r>
                <a:r>
                  <a:rPr kumimoji="0" lang="en-US" sz="1200" b="0" i="0" u="none" strike="noStrike" kern="0" cap="none" spc="0" normalizeH="0" baseline="0" noProof="0" dirty="0" err="1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Gill Sans"/>
                    <a:ea typeface="ヒラギノ角ゴ ProN W3"/>
                    <a:cs typeface="Gill Sans"/>
                    <a:sym typeface="Gill Sans" charset="0"/>
                  </a:rPr>
                  <a:t>atch</a:t>
                </a:r>
                <a:r>
                  <a:rPr kumimoji="0" lang="en-US" sz="1200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Gill Sans"/>
                    <a:ea typeface="ヒラギノ角ゴ ProN W3"/>
                    <a:cs typeface="Gill Sans"/>
                    <a:sym typeface="Gill Sans" charset="0"/>
                  </a:rPr>
                  <a:t> @ t</a:t>
                </a:r>
              </a:p>
            </p:txBody>
          </p:sp>
          <p:sp>
            <p:nvSpPr>
              <p:cNvPr id="217" name="Rectangle 216"/>
              <p:cNvSpPr/>
              <p:nvPr/>
            </p:nvSpPr>
            <p:spPr>
              <a:xfrm>
                <a:off x="4587600" y="4603518"/>
                <a:ext cx="408705" cy="155421"/>
              </a:xfrm>
              <a:prstGeom prst="rect">
                <a:avLst/>
              </a:prstGeom>
              <a:gradFill rotWithShape="1">
                <a:gsLst>
                  <a:gs pos="0">
                    <a:srgbClr val="2C9C89">
                      <a:tint val="100000"/>
                      <a:shade val="100000"/>
                      <a:satMod val="130000"/>
                    </a:srgbClr>
                  </a:gs>
                  <a:gs pos="100000">
                    <a:srgbClr val="2C9C89">
                      <a:tint val="50000"/>
                      <a:shade val="100000"/>
                      <a:satMod val="350000"/>
                    </a:srgbClr>
                  </a:gs>
                </a:gsLst>
                <a:lin ang="16200000" scaled="0"/>
              </a:gradFill>
              <a:ln w="9525" cap="flat" cmpd="sng" algn="ctr">
                <a:solidFill>
                  <a:srgbClr val="2C9C89">
                    <a:shade val="95000"/>
                    <a:satMod val="105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200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Gill Sans"/>
                    <a:ea typeface="ヒラギノ角ゴ ProN W3"/>
                    <a:cs typeface="Gill Sans"/>
                    <a:sym typeface="Gill Sans" charset="0"/>
                  </a:rPr>
                  <a:t>batch @ t+2</a:t>
                </a:r>
              </a:p>
            </p:txBody>
          </p:sp>
        </p:grpSp>
        <p:grpSp>
          <p:nvGrpSpPr>
            <p:cNvPr id="193" name="Group 111"/>
            <p:cNvGrpSpPr>
              <a:grpSpLocks/>
            </p:cNvGrpSpPr>
            <p:nvPr/>
          </p:nvGrpSpPr>
          <p:grpSpPr bwMode="auto">
            <a:xfrm>
              <a:off x="11304588" y="8039100"/>
              <a:ext cx="2225675" cy="592138"/>
              <a:chOff x="7918600" y="4832650"/>
              <a:chExt cx="2458447" cy="653855"/>
            </a:xfrm>
          </p:grpSpPr>
          <p:sp>
            <p:nvSpPr>
              <p:cNvPr id="210" name="Alternate Process 209"/>
              <p:cNvSpPr/>
              <p:nvPr/>
            </p:nvSpPr>
            <p:spPr>
              <a:xfrm>
                <a:off x="7918600" y="4846674"/>
                <a:ext cx="2458447" cy="629314"/>
              </a:xfrm>
              <a:prstGeom prst="flowChartAlternateProcess">
                <a:avLst/>
              </a:prstGeom>
              <a:gradFill rotWithShape="1">
                <a:gsLst>
                  <a:gs pos="0">
                    <a:srgbClr val="2C9C89">
                      <a:tint val="100000"/>
                      <a:shade val="100000"/>
                      <a:satMod val="130000"/>
                    </a:srgbClr>
                  </a:gs>
                  <a:gs pos="100000">
                    <a:srgbClr val="2C9C89">
                      <a:tint val="50000"/>
                      <a:shade val="100000"/>
                      <a:satMod val="350000"/>
                    </a:srgbClr>
                  </a:gs>
                </a:gsLst>
                <a:lin ang="16200000" scaled="0"/>
              </a:gradFill>
              <a:ln w="38100" cap="flat" cmpd="sng" algn="ctr">
                <a:solidFill>
                  <a:srgbClr val="2C9C89">
                    <a:shade val="95000"/>
                    <a:satMod val="105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5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Gill Sans"/>
                  <a:ea typeface="ヒラギノ角ゴ ProN W3"/>
                  <a:cs typeface="Gill Sans"/>
                  <a:sym typeface="Gill Sans" charset="0"/>
                </a:endParaRPr>
              </a:p>
            </p:txBody>
          </p:sp>
          <p:cxnSp>
            <p:nvCxnSpPr>
              <p:cNvPr id="211" name="Straight Connector 210"/>
              <p:cNvCxnSpPr>
                <a:stCxn id="210" idx="0"/>
                <a:endCxn id="210" idx="2"/>
              </p:cNvCxnSpPr>
              <p:nvPr/>
            </p:nvCxnSpPr>
            <p:spPr>
              <a:xfrm>
                <a:off x="9147823" y="4846674"/>
                <a:ext cx="0" cy="629314"/>
              </a:xfrm>
              <a:prstGeom prst="line">
                <a:avLst/>
              </a:prstGeom>
              <a:gradFill rotWithShape="1">
                <a:gsLst>
                  <a:gs pos="0">
                    <a:srgbClr val="2C9C89">
                      <a:tint val="100000"/>
                      <a:shade val="100000"/>
                      <a:satMod val="130000"/>
                    </a:srgbClr>
                  </a:gs>
                  <a:gs pos="100000">
                    <a:srgbClr val="2C9C89">
                      <a:tint val="50000"/>
                      <a:shade val="100000"/>
                      <a:satMod val="350000"/>
                    </a:srgbClr>
                  </a:gs>
                </a:gsLst>
                <a:lin ang="16200000" scaled="0"/>
              </a:gradFill>
              <a:ln w="38100" cap="flat" cmpd="sng" algn="ctr">
                <a:solidFill>
                  <a:srgbClr val="2C9C89">
                    <a:shade val="95000"/>
                    <a:satMod val="105000"/>
                  </a:srgbClr>
                </a:solidFill>
                <a:prstDash val="solid"/>
                <a:headEnd type="none"/>
                <a:tailEnd type="none" w="sm" len="me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</p:cxnSp>
          <p:cxnSp>
            <p:nvCxnSpPr>
              <p:cNvPr id="212" name="Straight Connector 211"/>
              <p:cNvCxnSpPr/>
              <p:nvPr/>
            </p:nvCxnSpPr>
            <p:spPr>
              <a:xfrm>
                <a:off x="9784354" y="4832650"/>
                <a:ext cx="0" cy="629314"/>
              </a:xfrm>
              <a:prstGeom prst="line">
                <a:avLst/>
              </a:prstGeom>
              <a:gradFill rotWithShape="1">
                <a:gsLst>
                  <a:gs pos="0">
                    <a:srgbClr val="2C9C89">
                      <a:tint val="100000"/>
                      <a:shade val="100000"/>
                      <a:satMod val="130000"/>
                    </a:srgbClr>
                  </a:gs>
                  <a:gs pos="100000">
                    <a:srgbClr val="2C9C89">
                      <a:tint val="50000"/>
                      <a:shade val="100000"/>
                      <a:satMod val="350000"/>
                    </a:srgbClr>
                  </a:gs>
                </a:gsLst>
                <a:lin ang="16200000" scaled="0"/>
              </a:gradFill>
              <a:ln w="38100" cap="flat" cmpd="sng" algn="ctr">
                <a:solidFill>
                  <a:srgbClr val="2C9C89">
                    <a:shade val="95000"/>
                    <a:satMod val="105000"/>
                  </a:srgbClr>
                </a:solidFill>
                <a:prstDash val="solid"/>
                <a:headEnd type="none"/>
                <a:tailEnd type="none" w="sm" len="me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</p:cxnSp>
          <p:cxnSp>
            <p:nvCxnSpPr>
              <p:cNvPr id="213" name="Straight Connector 212"/>
              <p:cNvCxnSpPr/>
              <p:nvPr/>
            </p:nvCxnSpPr>
            <p:spPr>
              <a:xfrm>
                <a:off x="8548116" y="4857191"/>
                <a:ext cx="0" cy="629314"/>
              </a:xfrm>
              <a:prstGeom prst="line">
                <a:avLst/>
              </a:prstGeom>
              <a:gradFill rotWithShape="1">
                <a:gsLst>
                  <a:gs pos="0">
                    <a:srgbClr val="2C9C89">
                      <a:tint val="100000"/>
                      <a:shade val="100000"/>
                      <a:satMod val="130000"/>
                    </a:srgbClr>
                  </a:gs>
                  <a:gs pos="100000">
                    <a:srgbClr val="2C9C89">
                      <a:tint val="50000"/>
                      <a:shade val="100000"/>
                      <a:satMod val="350000"/>
                    </a:srgbClr>
                  </a:gs>
                </a:gsLst>
                <a:lin ang="16200000" scaled="0"/>
              </a:gradFill>
              <a:ln w="38100" cap="flat" cmpd="sng" algn="ctr">
                <a:solidFill>
                  <a:srgbClr val="2C9C89">
                    <a:shade val="95000"/>
                    <a:satMod val="105000"/>
                  </a:srgbClr>
                </a:solidFill>
                <a:prstDash val="solid"/>
                <a:headEnd type="none"/>
                <a:tailEnd type="none" w="sm" len="me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</p:cxnSp>
        </p:grpSp>
        <p:grpSp>
          <p:nvGrpSpPr>
            <p:cNvPr id="194" name="Group 116"/>
            <p:cNvGrpSpPr>
              <a:grpSpLocks/>
            </p:cNvGrpSpPr>
            <p:nvPr/>
          </p:nvGrpSpPr>
          <p:grpSpPr bwMode="auto">
            <a:xfrm>
              <a:off x="11163300" y="8742363"/>
              <a:ext cx="2614613" cy="760412"/>
              <a:chOff x="7762239" y="5609988"/>
              <a:chExt cx="2889827" cy="840669"/>
            </a:xfrm>
          </p:grpSpPr>
          <p:pic>
            <p:nvPicPr>
              <p:cNvPr id="206" name="Picture 117"/>
              <p:cNvPicPr>
                <a:picLocks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7762239" y="5609988"/>
                <a:ext cx="921005" cy="84066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=""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pic>
            <p:nvPicPr>
              <p:cNvPr id="207" name="Picture 118"/>
              <p:cNvPicPr>
                <a:picLocks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8413497" y="5609988"/>
                <a:ext cx="921005" cy="84066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=""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pic>
            <p:nvPicPr>
              <p:cNvPr id="208" name="Picture 119"/>
              <p:cNvPicPr>
                <a:picLocks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9072287" y="5609988"/>
                <a:ext cx="921005" cy="84066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=""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pic>
            <p:nvPicPr>
              <p:cNvPr id="209" name="Picture 120"/>
              <p:cNvPicPr>
                <a:picLocks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9731061" y="5609988"/>
                <a:ext cx="921005" cy="84066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=""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</p:grpSp>
        <p:grpSp>
          <p:nvGrpSpPr>
            <p:cNvPr id="195" name="Group 133"/>
            <p:cNvGrpSpPr>
              <a:grpSpLocks/>
            </p:cNvGrpSpPr>
            <p:nvPr/>
          </p:nvGrpSpPr>
          <p:grpSpPr bwMode="auto">
            <a:xfrm>
              <a:off x="14752638" y="8039100"/>
              <a:ext cx="2224087" cy="592138"/>
              <a:chOff x="7918600" y="4832650"/>
              <a:chExt cx="2458447" cy="653855"/>
            </a:xfrm>
          </p:grpSpPr>
          <p:sp>
            <p:nvSpPr>
              <p:cNvPr id="202" name="Alternate Process 201"/>
              <p:cNvSpPr/>
              <p:nvPr/>
            </p:nvSpPr>
            <p:spPr>
              <a:xfrm>
                <a:off x="7918600" y="4846674"/>
                <a:ext cx="2458447" cy="629314"/>
              </a:xfrm>
              <a:prstGeom prst="flowChartAlternateProcess">
                <a:avLst/>
              </a:prstGeom>
              <a:gradFill rotWithShape="1">
                <a:gsLst>
                  <a:gs pos="0">
                    <a:srgbClr val="2C9C89">
                      <a:tint val="100000"/>
                      <a:shade val="100000"/>
                      <a:satMod val="130000"/>
                    </a:srgbClr>
                  </a:gs>
                  <a:gs pos="100000">
                    <a:srgbClr val="2C9C89">
                      <a:tint val="50000"/>
                      <a:shade val="100000"/>
                      <a:satMod val="350000"/>
                    </a:srgbClr>
                  </a:gs>
                </a:gsLst>
                <a:lin ang="16200000" scaled="0"/>
              </a:gradFill>
              <a:ln w="38100" cap="flat" cmpd="sng" algn="ctr">
                <a:solidFill>
                  <a:srgbClr val="2C9C89">
                    <a:shade val="95000"/>
                    <a:satMod val="105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5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Gill Sans"/>
                  <a:ea typeface="ヒラギノ角ゴ ProN W3"/>
                  <a:cs typeface="Gill Sans"/>
                  <a:sym typeface="Gill Sans" charset="0"/>
                </a:endParaRPr>
              </a:p>
            </p:txBody>
          </p:sp>
          <p:cxnSp>
            <p:nvCxnSpPr>
              <p:cNvPr id="203" name="Straight Connector 202"/>
              <p:cNvCxnSpPr>
                <a:stCxn id="202" idx="0"/>
                <a:endCxn id="202" idx="2"/>
              </p:cNvCxnSpPr>
              <p:nvPr/>
            </p:nvCxnSpPr>
            <p:spPr>
              <a:xfrm>
                <a:off x="9148701" y="4846674"/>
                <a:ext cx="0" cy="629314"/>
              </a:xfrm>
              <a:prstGeom prst="line">
                <a:avLst/>
              </a:prstGeom>
              <a:gradFill rotWithShape="1">
                <a:gsLst>
                  <a:gs pos="0">
                    <a:srgbClr val="2C9C89">
                      <a:tint val="100000"/>
                      <a:shade val="100000"/>
                      <a:satMod val="130000"/>
                    </a:srgbClr>
                  </a:gs>
                  <a:gs pos="100000">
                    <a:srgbClr val="2C9C89">
                      <a:tint val="50000"/>
                      <a:shade val="100000"/>
                      <a:satMod val="350000"/>
                    </a:srgbClr>
                  </a:gs>
                </a:gsLst>
                <a:lin ang="16200000" scaled="0"/>
              </a:gradFill>
              <a:ln w="38100" cap="flat" cmpd="sng" algn="ctr">
                <a:solidFill>
                  <a:srgbClr val="2C9C89">
                    <a:shade val="95000"/>
                    <a:satMod val="105000"/>
                  </a:srgbClr>
                </a:solidFill>
                <a:prstDash val="solid"/>
                <a:headEnd type="none"/>
                <a:tailEnd type="none" w="sm" len="me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</p:cxnSp>
          <p:cxnSp>
            <p:nvCxnSpPr>
              <p:cNvPr id="204" name="Straight Connector 203"/>
              <p:cNvCxnSpPr/>
              <p:nvPr/>
            </p:nvCxnSpPr>
            <p:spPr>
              <a:xfrm>
                <a:off x="9785687" y="4832650"/>
                <a:ext cx="0" cy="629314"/>
              </a:xfrm>
              <a:prstGeom prst="line">
                <a:avLst/>
              </a:prstGeom>
              <a:gradFill rotWithShape="1">
                <a:gsLst>
                  <a:gs pos="0">
                    <a:srgbClr val="2C9C89">
                      <a:tint val="100000"/>
                      <a:shade val="100000"/>
                      <a:satMod val="130000"/>
                    </a:srgbClr>
                  </a:gs>
                  <a:gs pos="100000">
                    <a:srgbClr val="2C9C89">
                      <a:tint val="50000"/>
                      <a:shade val="100000"/>
                      <a:satMod val="350000"/>
                    </a:srgbClr>
                  </a:gs>
                </a:gsLst>
                <a:lin ang="16200000" scaled="0"/>
              </a:gradFill>
              <a:ln w="38100" cap="flat" cmpd="sng" algn="ctr">
                <a:solidFill>
                  <a:srgbClr val="2C9C89">
                    <a:shade val="95000"/>
                    <a:satMod val="105000"/>
                  </a:srgbClr>
                </a:solidFill>
                <a:prstDash val="solid"/>
                <a:headEnd type="none"/>
                <a:tailEnd type="none" w="sm" len="me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</p:cxnSp>
          <p:cxnSp>
            <p:nvCxnSpPr>
              <p:cNvPr id="205" name="Straight Connector 204"/>
              <p:cNvCxnSpPr/>
              <p:nvPr/>
            </p:nvCxnSpPr>
            <p:spPr>
              <a:xfrm>
                <a:off x="8548566" y="4857191"/>
                <a:ext cx="0" cy="629314"/>
              </a:xfrm>
              <a:prstGeom prst="line">
                <a:avLst/>
              </a:prstGeom>
              <a:gradFill rotWithShape="1">
                <a:gsLst>
                  <a:gs pos="0">
                    <a:srgbClr val="2C9C89">
                      <a:tint val="100000"/>
                      <a:shade val="100000"/>
                      <a:satMod val="130000"/>
                    </a:srgbClr>
                  </a:gs>
                  <a:gs pos="100000">
                    <a:srgbClr val="2C9C89">
                      <a:tint val="50000"/>
                      <a:shade val="100000"/>
                      <a:satMod val="350000"/>
                    </a:srgbClr>
                  </a:gs>
                </a:gsLst>
                <a:lin ang="16200000" scaled="0"/>
              </a:gradFill>
              <a:ln w="38100" cap="flat" cmpd="sng" algn="ctr">
                <a:solidFill>
                  <a:srgbClr val="2C9C89">
                    <a:shade val="95000"/>
                    <a:satMod val="105000"/>
                  </a:srgbClr>
                </a:solidFill>
                <a:prstDash val="solid"/>
                <a:headEnd type="none"/>
                <a:tailEnd type="none" w="sm" len="me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</p:cxnSp>
        </p:grpSp>
        <p:grpSp>
          <p:nvGrpSpPr>
            <p:cNvPr id="196" name="Group 138"/>
            <p:cNvGrpSpPr>
              <a:grpSpLocks/>
            </p:cNvGrpSpPr>
            <p:nvPr/>
          </p:nvGrpSpPr>
          <p:grpSpPr bwMode="auto">
            <a:xfrm>
              <a:off x="14611350" y="8742363"/>
              <a:ext cx="2614613" cy="760412"/>
              <a:chOff x="7762239" y="5609988"/>
              <a:chExt cx="2889827" cy="840669"/>
            </a:xfrm>
          </p:grpSpPr>
          <p:pic>
            <p:nvPicPr>
              <p:cNvPr id="198" name="Picture 139"/>
              <p:cNvPicPr>
                <a:picLocks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7762239" y="5609988"/>
                <a:ext cx="921005" cy="84066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=""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pic>
            <p:nvPicPr>
              <p:cNvPr id="199" name="Picture 140"/>
              <p:cNvPicPr>
                <a:picLocks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8413497" y="5609988"/>
                <a:ext cx="921005" cy="84066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=""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pic>
            <p:nvPicPr>
              <p:cNvPr id="200" name="Picture 141"/>
              <p:cNvPicPr>
                <a:picLocks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9072287" y="5609988"/>
                <a:ext cx="921005" cy="84066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=""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pic>
            <p:nvPicPr>
              <p:cNvPr id="201" name="Picture 142"/>
              <p:cNvPicPr>
                <a:picLocks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9731061" y="5609988"/>
                <a:ext cx="921005" cy="84066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=""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</p:grpSp>
        <p:sp>
          <p:nvSpPr>
            <p:cNvPr id="197" name="Rectangle 155"/>
            <p:cNvSpPr>
              <a:spLocks noChangeArrowheads="1"/>
            </p:cNvSpPr>
            <p:nvPr/>
          </p:nvSpPr>
          <p:spPr bwMode="auto">
            <a:xfrm>
              <a:off x="3124200" y="7917359"/>
              <a:ext cx="5029200" cy="62786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36576" tIns="18288" rIns="36576" bIns="18288">
              <a:spAutoFit/>
            </a:bodyPr>
            <a:lstStyle/>
            <a:p>
              <a:pPr eaLnBrk="1" hangingPunct="1"/>
              <a:r>
                <a:rPr lang="en-US" sz="1800" b="0" dirty="0">
                  <a:solidFill>
                    <a:srgbClr val="000000"/>
                  </a:solidFill>
                  <a:latin typeface="Gill Sans"/>
                  <a:ea typeface="ヒラギノ角ゴ ProN W3" charset="0"/>
                  <a:cs typeface="Gill Sans"/>
                  <a:sym typeface="Gill Sans" charset="0"/>
                </a:rPr>
                <a:t>tweets </a:t>
              </a:r>
              <a:r>
                <a:rPr lang="en-US" sz="1800" b="0" dirty="0" err="1">
                  <a:solidFill>
                    <a:srgbClr val="000000"/>
                  </a:solidFill>
                  <a:latin typeface="Gill Sans"/>
                  <a:ea typeface="ヒラギノ角ゴ ProN W3" charset="0"/>
                  <a:cs typeface="Gill Sans"/>
                  <a:sym typeface="Gill Sans" charset="0"/>
                </a:rPr>
                <a:t>DStream</a:t>
              </a:r>
              <a:endParaRPr lang="en-US" sz="1800" b="0" dirty="0">
                <a:solidFill>
                  <a:srgbClr val="000000"/>
                </a:solidFill>
                <a:latin typeface="Gill Sans"/>
                <a:ea typeface="ヒラギノ角ゴ ProN W3" charset="0"/>
                <a:cs typeface="Gill Sans"/>
                <a:sym typeface="Gill Sans" charset="0"/>
              </a:endParaRPr>
            </a:p>
          </p:txBody>
        </p:sp>
      </p:grpSp>
      <p:sp>
        <p:nvSpPr>
          <p:cNvPr id="226" name="Rectangle 155"/>
          <p:cNvSpPr>
            <a:spLocks noChangeArrowheads="1"/>
          </p:cNvSpPr>
          <p:nvPr/>
        </p:nvSpPr>
        <p:spPr bwMode="auto">
          <a:xfrm>
            <a:off x="1171575" y="5105400"/>
            <a:ext cx="1885950" cy="5466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38405" tIns="19202" rIns="38405" bIns="19202">
            <a:spAutoFit/>
          </a:bodyPr>
          <a:lstStyle/>
          <a:p>
            <a:pPr eaLnBrk="1" hangingPunct="1"/>
            <a:r>
              <a:rPr lang="en-US" sz="1800" b="0" smtClean="0">
                <a:solidFill>
                  <a:srgbClr val="000000"/>
                </a:solidFill>
                <a:latin typeface="Gill Sans"/>
                <a:ea typeface="ヒラギノ角ゴ ProN W3" charset="0"/>
                <a:cs typeface="Gill Sans"/>
                <a:sym typeface="Gill Sans" charset="0"/>
              </a:rPr>
              <a:t>hashTags Dstream</a:t>
            </a:r>
          </a:p>
          <a:p>
            <a:pPr eaLnBrk="1" hangingPunct="1"/>
            <a:r>
              <a:rPr lang="en-US" sz="1500" b="0" smtClean="0">
                <a:solidFill>
                  <a:srgbClr val="000000"/>
                </a:solidFill>
                <a:latin typeface="Gill Sans"/>
                <a:ea typeface="ヒラギノ角ゴ ProN W3" charset="0"/>
                <a:cs typeface="Gill Sans"/>
                <a:sym typeface="Gill Sans" charset="0"/>
              </a:rPr>
              <a:t>[#cat, #dog, … ]</a:t>
            </a:r>
          </a:p>
        </p:txBody>
      </p:sp>
    </p:spTree>
    <p:extLst>
      <p:ext uri="{BB962C8B-B14F-4D97-AF65-F5344CB8AC3E}">
        <p14:creationId xmlns:p14="http://schemas.microsoft.com/office/powerpoint/2010/main" val="3919566416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500"/>
                                        <p:tgtEl>
                                          <p:spTgt spid="2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8" dur="500"/>
                                        <p:tgtEl>
                                          <p:spTgt spid="1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500"/>
                            </p:stCondLst>
                            <p:childTnLst>
                              <p:par>
                                <p:cTn id="20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2" dur="500"/>
                                        <p:tgtEl>
                                          <p:spTgt spid="1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1000"/>
                            </p:stCondLst>
                            <p:childTnLst>
                              <p:par>
                                <p:cTn id="24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6" dur="500"/>
                                        <p:tgtEl>
                                          <p:spTgt spid="1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1500"/>
                            </p:stCondLst>
                            <p:childTnLst>
                              <p:par>
                                <p:cTn id="2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5" grpId="0" animBg="1"/>
      <p:bldP spid="186" grpId="0" animBg="1"/>
      <p:bldP spid="187" grpId="0" animBg="1"/>
      <p:bldP spid="226" grpId="0"/>
    </p:bld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Example: Get </a:t>
            </a:r>
            <a:r>
              <a:rPr lang="en-US" sz="3600" b="0" kern="0" dirty="0" err="1">
                <a:solidFill>
                  <a:srgbClr val="000000"/>
                </a:solidFill>
                <a:latin typeface="Gill Sans"/>
                <a:cs typeface="Gill Sans"/>
              </a:rPr>
              <a:t>hashtags</a:t>
            </a: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 from Twitter </a:t>
            </a:r>
          </a:p>
        </p:txBody>
      </p:sp>
      <p:sp>
        <p:nvSpPr>
          <p:cNvPr id="58" name="Content Placeholder 4"/>
          <p:cNvSpPr txBox="1">
            <a:spLocks/>
          </p:cNvSpPr>
          <p:nvPr/>
        </p:nvSpPr>
        <p:spPr bwMode="auto">
          <a:xfrm>
            <a:off x="352425" y="1485900"/>
            <a:ext cx="8396288" cy="4635500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325374" indent="-192024" algn="l" rtl="0" eaLnBrk="0" fontAlgn="base" hangingPunct="0">
              <a:spcBef>
                <a:spcPts val="756"/>
              </a:spcBef>
              <a:spcAft>
                <a:spcPct val="0"/>
              </a:spcAft>
              <a:buClr>
                <a:srgbClr val="D11349"/>
              </a:buClr>
              <a:buSzPct val="100000"/>
              <a:buFont typeface="Wingdings" charset="0"/>
              <a:buChar char="§"/>
              <a:defRPr sz="1800">
                <a:solidFill>
                  <a:srgbClr val="0C0F20"/>
                </a:solidFill>
                <a:latin typeface="Calibri"/>
                <a:ea typeface="+mn-ea"/>
                <a:cs typeface="Calibri"/>
                <a:sym typeface="Arial" charset="0"/>
              </a:defRPr>
            </a:lvl1pPr>
            <a:lvl2pPr marL="512064" indent="-192024" algn="l" rtl="0" eaLnBrk="0" fontAlgn="base" hangingPunct="0">
              <a:spcBef>
                <a:spcPts val="756"/>
              </a:spcBef>
              <a:spcAft>
                <a:spcPct val="0"/>
              </a:spcAft>
              <a:buClr>
                <a:srgbClr val="D11349"/>
              </a:buClr>
              <a:buSzPct val="100000"/>
              <a:buFont typeface="Arial" charset="0"/>
              <a:buChar char="-"/>
              <a:defRPr sz="1800">
                <a:solidFill>
                  <a:srgbClr val="0C0F20"/>
                </a:solidFill>
                <a:latin typeface="Calibri"/>
                <a:ea typeface="+mn-ea"/>
                <a:cs typeface="Calibri"/>
                <a:sym typeface="Arial" charset="0"/>
              </a:defRPr>
            </a:lvl2pPr>
            <a:lvl3pPr marL="698754" indent="-192024" algn="l" rtl="0" eaLnBrk="0" fontAlgn="base" hangingPunct="0">
              <a:spcBef>
                <a:spcPts val="756"/>
              </a:spcBef>
              <a:spcAft>
                <a:spcPct val="0"/>
              </a:spcAft>
              <a:buClr>
                <a:srgbClr val="D11349"/>
              </a:buClr>
              <a:buSzPct val="100000"/>
              <a:buFont typeface="Arial" charset="0"/>
              <a:buChar char="-"/>
              <a:defRPr sz="1800">
                <a:solidFill>
                  <a:srgbClr val="0C0F20"/>
                </a:solidFill>
                <a:latin typeface="Calibri"/>
                <a:ea typeface="+mn-ea"/>
                <a:cs typeface="Calibri"/>
                <a:sym typeface="Arial" charset="0"/>
              </a:defRPr>
            </a:lvl3pPr>
            <a:lvl4pPr marL="885444" indent="-192024" algn="l" rtl="0" eaLnBrk="0" fontAlgn="base" hangingPunct="0">
              <a:spcBef>
                <a:spcPts val="756"/>
              </a:spcBef>
              <a:spcAft>
                <a:spcPct val="0"/>
              </a:spcAft>
              <a:buClr>
                <a:srgbClr val="D11349"/>
              </a:buClr>
              <a:buSzPct val="100000"/>
              <a:buFont typeface="Arial" charset="0"/>
              <a:buChar char="-"/>
              <a:defRPr sz="1800">
                <a:solidFill>
                  <a:srgbClr val="0C0F20"/>
                </a:solidFill>
                <a:latin typeface="Calibri"/>
                <a:ea typeface="+mn-ea"/>
                <a:cs typeface="Calibri"/>
                <a:sym typeface="Arial" charset="0"/>
              </a:defRPr>
            </a:lvl4pPr>
            <a:lvl5pPr marL="1072134" indent="-192024" algn="l" rtl="0" eaLnBrk="0" fontAlgn="base" hangingPunct="0">
              <a:spcBef>
                <a:spcPts val="756"/>
              </a:spcBef>
              <a:spcAft>
                <a:spcPct val="0"/>
              </a:spcAft>
              <a:buClr>
                <a:srgbClr val="D11349"/>
              </a:buClr>
              <a:buSzPct val="100000"/>
              <a:buFont typeface="Arial" charset="0"/>
              <a:buChar char="-"/>
              <a:defRPr sz="1800">
                <a:solidFill>
                  <a:srgbClr val="0C0F20"/>
                </a:solidFill>
                <a:latin typeface="Calibri"/>
                <a:ea typeface="+mn-ea"/>
                <a:cs typeface="Calibri"/>
                <a:sym typeface="Arial" charset="0"/>
              </a:defRPr>
            </a:lvl5pPr>
            <a:lvl6pPr marL="1264158" indent="-192024" algn="l" rtl="0" fontAlgn="base">
              <a:spcBef>
                <a:spcPts val="756"/>
              </a:spcBef>
              <a:spcAft>
                <a:spcPct val="0"/>
              </a:spcAft>
              <a:buClr>
                <a:srgbClr val="D11349"/>
              </a:buClr>
              <a:buSzPct val="100000"/>
              <a:buFont typeface="Arial" charset="0"/>
              <a:buChar char="-"/>
              <a:defRPr sz="1800">
                <a:solidFill>
                  <a:srgbClr val="0C0F20"/>
                </a:solidFill>
                <a:latin typeface="+mn-lt"/>
                <a:ea typeface="+mn-ea"/>
                <a:cs typeface="+mn-cs"/>
                <a:sym typeface="Arial" charset="0"/>
              </a:defRPr>
            </a:lvl6pPr>
            <a:lvl7pPr marL="1456182" indent="-192024" algn="l" rtl="0" fontAlgn="base">
              <a:spcBef>
                <a:spcPts val="756"/>
              </a:spcBef>
              <a:spcAft>
                <a:spcPct val="0"/>
              </a:spcAft>
              <a:buClr>
                <a:srgbClr val="D11349"/>
              </a:buClr>
              <a:buSzPct val="100000"/>
              <a:buFont typeface="Arial" charset="0"/>
              <a:buChar char="-"/>
              <a:defRPr sz="1800">
                <a:solidFill>
                  <a:srgbClr val="0C0F20"/>
                </a:solidFill>
                <a:latin typeface="+mn-lt"/>
                <a:ea typeface="+mn-ea"/>
                <a:cs typeface="+mn-cs"/>
                <a:sym typeface="Arial" charset="0"/>
              </a:defRPr>
            </a:lvl7pPr>
            <a:lvl8pPr marL="1648206" indent="-192024" algn="l" rtl="0" fontAlgn="base">
              <a:spcBef>
                <a:spcPts val="756"/>
              </a:spcBef>
              <a:spcAft>
                <a:spcPct val="0"/>
              </a:spcAft>
              <a:buClr>
                <a:srgbClr val="D11349"/>
              </a:buClr>
              <a:buSzPct val="100000"/>
              <a:buFont typeface="Arial" charset="0"/>
              <a:buChar char="-"/>
              <a:defRPr sz="1800">
                <a:solidFill>
                  <a:srgbClr val="0C0F20"/>
                </a:solidFill>
                <a:latin typeface="+mn-lt"/>
                <a:ea typeface="+mn-ea"/>
                <a:cs typeface="+mn-cs"/>
                <a:sym typeface="Arial" charset="0"/>
              </a:defRPr>
            </a:lvl8pPr>
            <a:lvl9pPr marL="1840230" indent="-192024" algn="l" rtl="0" fontAlgn="base">
              <a:spcBef>
                <a:spcPts val="756"/>
              </a:spcBef>
              <a:spcAft>
                <a:spcPct val="0"/>
              </a:spcAft>
              <a:buClr>
                <a:srgbClr val="D11349"/>
              </a:buClr>
              <a:buSzPct val="100000"/>
              <a:buFont typeface="Arial" charset="0"/>
              <a:buChar char="-"/>
              <a:defRPr sz="1800">
                <a:solidFill>
                  <a:srgbClr val="0C0F20"/>
                </a:solidFill>
                <a:latin typeface="+mn-lt"/>
                <a:ea typeface="+mn-ea"/>
                <a:cs typeface="+mn-cs"/>
                <a:sym typeface="Arial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ts val="756"/>
              </a:spcBef>
              <a:spcAft>
                <a:spcPct val="0"/>
              </a:spcAft>
              <a:buClr>
                <a:srgbClr val="D11349"/>
              </a:buClr>
              <a:buSzPct val="100000"/>
              <a:buFont typeface="Wingdings" charset="0"/>
              <a:buNone/>
              <a:tabLst/>
              <a:defRPr/>
            </a:pPr>
            <a:r>
              <a:rPr kumimoji="0" lang="en-US" sz="17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>
                    <a:lumMod val="50000"/>
                    <a:lumOff val="50000"/>
                  </a:sysClr>
                </a:solidFill>
                <a:effectLst/>
                <a:uLnTx/>
                <a:uFillTx/>
                <a:latin typeface="Consolas"/>
                <a:ea typeface="ヒラギノ角ゴ ProN W3"/>
                <a:cs typeface="Consolas"/>
                <a:sym typeface="Arial" charset="0"/>
              </a:rPr>
              <a:t>val tweets = ssc.twitterStream(&lt;Twitter username&gt;, &lt;Twitter password&gt;)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ts val="756"/>
              </a:spcBef>
              <a:spcAft>
                <a:spcPct val="0"/>
              </a:spcAft>
              <a:buClr>
                <a:srgbClr val="D11349"/>
              </a:buClr>
              <a:buSzPct val="100000"/>
              <a:buFont typeface="Wingdings" charset="0"/>
              <a:buNone/>
              <a:tabLst/>
              <a:defRPr/>
            </a:pPr>
            <a:r>
              <a:rPr kumimoji="0" lang="en-US" sz="1700" b="0" i="0" u="none" strike="noStrike" kern="0" cap="none" spc="0" normalizeH="0" baseline="0" noProof="0" smtClean="0">
                <a:ln>
                  <a:noFill/>
                </a:ln>
                <a:solidFill>
                  <a:srgbClr val="7F7F7F"/>
                </a:solidFill>
                <a:effectLst/>
                <a:uLnTx/>
                <a:uFillTx/>
                <a:latin typeface="Consolas"/>
                <a:ea typeface="ヒラギノ角ゴ ProN W3"/>
                <a:cs typeface="Consolas"/>
                <a:sym typeface="Arial" charset="0"/>
              </a:rPr>
              <a:t>val hashTags = tweets.flatMap (status =&gt; getTags(status))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ts val="756"/>
              </a:spcBef>
              <a:spcAft>
                <a:spcPct val="0"/>
              </a:spcAft>
              <a:buClr>
                <a:srgbClr val="D11349"/>
              </a:buClr>
              <a:buSzPct val="100000"/>
              <a:buFont typeface="Wingdings" charset="0"/>
              <a:buNone/>
              <a:tabLst/>
              <a:defRPr/>
            </a:pPr>
            <a:r>
              <a:rPr kumimoji="0" lang="en-US" sz="1700" b="0" i="0" u="none" strike="noStrike" kern="0" cap="none" spc="0" normalizeH="0" baseline="0" noProof="0" smtClean="0">
                <a:ln>
                  <a:noFill/>
                </a:ln>
                <a:solidFill>
                  <a:srgbClr val="B50B1B"/>
                </a:solidFill>
                <a:effectLst/>
                <a:uLnTx/>
                <a:uFillTx/>
                <a:latin typeface="Consolas"/>
                <a:ea typeface="ヒラギノ角ゴ ProN W3"/>
                <a:cs typeface="Consolas"/>
                <a:sym typeface="Arial" charset="0"/>
              </a:rPr>
              <a:t>hashTags</a:t>
            </a:r>
            <a:r>
              <a:rPr kumimoji="0" lang="en-US" sz="1700" b="0" i="0" u="none" strike="noStrike" kern="0" cap="none" spc="0" normalizeH="0" baseline="0" noProof="0" smtClean="0">
                <a:ln>
                  <a:noFill/>
                </a:ln>
                <a:solidFill>
                  <a:srgbClr val="0C0F20"/>
                </a:solidFill>
                <a:effectLst/>
                <a:uLnTx/>
                <a:uFillTx/>
                <a:latin typeface="Consolas"/>
                <a:ea typeface="ヒラギノ角ゴ ProN W3"/>
                <a:cs typeface="Consolas"/>
                <a:sym typeface="Arial" charset="0"/>
              </a:rPr>
              <a:t>.</a:t>
            </a:r>
            <a:r>
              <a:rPr kumimoji="0" lang="en-US" sz="1700" b="0" i="0" u="none" strike="noStrike" kern="0" cap="none" spc="0" normalizeH="0" baseline="0" noProof="0" smtClean="0">
                <a:ln>
                  <a:noFill/>
                </a:ln>
                <a:solidFill>
                  <a:srgbClr val="1D86CD"/>
                </a:solidFill>
                <a:effectLst/>
                <a:uLnTx/>
                <a:uFillTx/>
                <a:latin typeface="Consolas"/>
                <a:ea typeface="ヒラギノ角ゴ ProN W3"/>
                <a:cs typeface="Consolas"/>
                <a:sym typeface="Arial" charset="0"/>
              </a:rPr>
              <a:t>saveAsHadoopFiles</a:t>
            </a:r>
            <a:r>
              <a:rPr kumimoji="0" lang="en-US" sz="1700" b="0" i="0" u="none" strike="noStrike" kern="0" cap="none" spc="0" normalizeH="0" baseline="0" noProof="0" smtClean="0">
                <a:ln>
                  <a:noFill/>
                </a:ln>
                <a:solidFill>
                  <a:srgbClr val="0C0F20"/>
                </a:solidFill>
                <a:effectLst/>
                <a:uLnTx/>
                <a:uFillTx/>
                <a:latin typeface="Consolas"/>
                <a:ea typeface="ヒラギノ角ゴ ProN W3"/>
                <a:cs typeface="Consolas"/>
                <a:sym typeface="Arial" charset="0"/>
              </a:rPr>
              <a:t>("hdfs://...")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ts val="756"/>
              </a:spcBef>
              <a:spcAft>
                <a:spcPct val="0"/>
              </a:spcAft>
              <a:buClr>
                <a:srgbClr val="D11349"/>
              </a:buClr>
              <a:buSzPct val="100000"/>
              <a:buFont typeface="Wingdings" charset="0"/>
              <a:buNone/>
              <a:tabLst/>
              <a:defRPr/>
            </a:pPr>
            <a:endParaRPr kumimoji="0" lang="en-US" sz="2500" b="0" i="0" u="none" strike="noStrike" kern="0" cap="none" spc="0" normalizeH="0" baseline="0" noProof="0" smtClean="0">
              <a:ln>
                <a:noFill/>
              </a:ln>
              <a:solidFill>
                <a:srgbClr val="0C0F20"/>
              </a:solidFill>
              <a:effectLst/>
              <a:uLnTx/>
              <a:uFillTx/>
              <a:latin typeface="Calibri"/>
              <a:ea typeface="ヒラギノ角ゴ ProN W3"/>
              <a:cs typeface="Calibri"/>
              <a:sym typeface="Arial" charset="0"/>
            </a:endParaRPr>
          </a:p>
          <a:p>
            <a:pPr marL="325374" marR="0" lvl="0" indent="-192024" algn="l" defTabSz="914400" rtl="0" eaLnBrk="0" fontAlgn="base" latinLnBrk="0" hangingPunct="0">
              <a:lnSpc>
                <a:spcPct val="100000"/>
              </a:lnSpc>
              <a:spcBef>
                <a:spcPts val="756"/>
              </a:spcBef>
              <a:spcAft>
                <a:spcPct val="0"/>
              </a:spcAft>
              <a:buClr>
                <a:srgbClr val="D11349"/>
              </a:buClr>
              <a:buSzPct val="100000"/>
              <a:buFont typeface="Wingdings" charset="0"/>
              <a:buChar char="§"/>
              <a:tabLst/>
              <a:defRPr/>
            </a:pPr>
            <a:endParaRPr kumimoji="0" lang="en-US" sz="2000" b="0" i="0" u="none" strike="noStrike" kern="0" cap="none" spc="0" normalizeH="0" baseline="0" noProof="0" dirty="0">
              <a:ln>
                <a:noFill/>
              </a:ln>
              <a:solidFill>
                <a:srgbClr val="0C0F20"/>
              </a:solidFill>
              <a:effectLst/>
              <a:uLnTx/>
              <a:uFillTx/>
              <a:latin typeface="Calibri"/>
              <a:ea typeface="ヒラギノ角ゴ ProN W3"/>
              <a:cs typeface="Calibri"/>
              <a:sym typeface="Arial" charset="0"/>
            </a:endParaRPr>
          </a:p>
        </p:txBody>
      </p:sp>
      <p:sp>
        <p:nvSpPr>
          <p:cNvPr id="59" name="Rounded Rectangular Callout 58"/>
          <p:cNvSpPr/>
          <p:nvPr/>
        </p:nvSpPr>
        <p:spPr>
          <a:xfrm>
            <a:off x="2600325" y="2552700"/>
            <a:ext cx="5705475" cy="571500"/>
          </a:xfrm>
          <a:prstGeom prst="wedgeRoundRectCallout">
            <a:avLst>
              <a:gd name="adj1" fmla="val -56824"/>
              <a:gd name="adj2" fmla="val -52520"/>
              <a:gd name="adj3" fmla="val 16667"/>
            </a:avLst>
          </a:prstGeom>
          <a:solidFill>
            <a:sysClr val="window" lastClr="FFFFFF"/>
          </a:solidFill>
          <a:ln w="57150" cap="flat" cmpd="sng" algn="ctr">
            <a:solidFill>
              <a:srgbClr val="E8950E"/>
            </a:solidFill>
            <a:prstDash val="solid"/>
          </a:ln>
          <a:effectLst/>
        </p:spPr>
        <p:txBody>
          <a:bodyPr lIns="0" tIns="19202" rIns="0" bIns="19202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ヒラギノ角ゴ ProN W3"/>
                <a:cs typeface="Gill Sans"/>
                <a:sym typeface="Gill Sans" charset="0"/>
              </a:rPr>
              <a:t>output operation: to push data to external storage</a:t>
            </a:r>
          </a:p>
        </p:txBody>
      </p:sp>
      <p:grpSp>
        <p:nvGrpSpPr>
          <p:cNvPr id="60" name="Group 7"/>
          <p:cNvGrpSpPr>
            <a:grpSpLocks/>
          </p:cNvGrpSpPr>
          <p:nvPr/>
        </p:nvGrpSpPr>
        <p:grpSpPr bwMode="auto">
          <a:xfrm>
            <a:off x="2920603" y="3810000"/>
            <a:ext cx="834628" cy="296069"/>
            <a:chOff x="7918600" y="4832650"/>
            <a:chExt cx="2458447" cy="653855"/>
          </a:xfrm>
        </p:grpSpPr>
        <p:sp>
          <p:nvSpPr>
            <p:cNvPr id="61" name="Alternate Process 60"/>
            <p:cNvSpPr/>
            <p:nvPr/>
          </p:nvSpPr>
          <p:spPr>
            <a:xfrm>
              <a:off x="7918600" y="4846674"/>
              <a:ext cx="2458447" cy="629314"/>
            </a:xfrm>
            <a:prstGeom prst="flowChartAlternateProcess">
              <a:avLst/>
            </a:prstGeom>
            <a:gradFill rotWithShape="1">
              <a:gsLst>
                <a:gs pos="0">
                  <a:srgbClr val="2C9C89">
                    <a:tint val="100000"/>
                    <a:shade val="100000"/>
                    <a:satMod val="130000"/>
                  </a:srgbClr>
                </a:gs>
                <a:gs pos="100000">
                  <a:srgbClr val="2C9C89">
                    <a:tint val="50000"/>
                    <a:shade val="100000"/>
                    <a:satMod val="350000"/>
                  </a:srgbClr>
                </a:gs>
              </a:gsLst>
              <a:lin ang="16200000" scaled="0"/>
            </a:gradFill>
            <a:ln w="38100" cap="flat" cmpd="sng" algn="ctr">
              <a:solidFill>
                <a:srgbClr val="2C9C89">
                  <a:shade val="95000"/>
                  <a:satMod val="105000"/>
                </a:srgbClr>
              </a:solidFill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5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"/>
                <a:ea typeface="ヒラギノ角ゴ ProN W3"/>
                <a:cs typeface="Gill Sans"/>
                <a:sym typeface="Gill Sans" charset="0"/>
              </a:endParaRPr>
            </a:p>
          </p:txBody>
        </p:sp>
        <p:cxnSp>
          <p:nvCxnSpPr>
            <p:cNvPr id="62" name="Straight Connector 61"/>
            <p:cNvCxnSpPr>
              <a:stCxn id="61" idx="0"/>
              <a:endCxn id="61" idx="2"/>
            </p:cNvCxnSpPr>
            <p:nvPr/>
          </p:nvCxnSpPr>
          <p:spPr>
            <a:xfrm>
              <a:off x="9147824" y="4846674"/>
              <a:ext cx="0" cy="629314"/>
            </a:xfrm>
            <a:prstGeom prst="line">
              <a:avLst/>
            </a:prstGeom>
            <a:gradFill rotWithShape="1">
              <a:gsLst>
                <a:gs pos="0">
                  <a:srgbClr val="2C9C89">
                    <a:tint val="100000"/>
                    <a:shade val="100000"/>
                    <a:satMod val="130000"/>
                  </a:srgbClr>
                </a:gs>
                <a:gs pos="100000">
                  <a:srgbClr val="2C9C89">
                    <a:tint val="50000"/>
                    <a:shade val="100000"/>
                    <a:satMod val="350000"/>
                  </a:srgbClr>
                </a:gs>
              </a:gsLst>
              <a:lin ang="16200000" scaled="0"/>
            </a:gradFill>
            <a:ln w="38100" cap="flat" cmpd="sng" algn="ctr">
              <a:solidFill>
                <a:srgbClr val="2C9C89">
                  <a:shade val="95000"/>
                  <a:satMod val="105000"/>
                </a:srgbClr>
              </a:solidFill>
              <a:prstDash val="solid"/>
              <a:headEnd type="none"/>
              <a:tailEnd type="none" w="sm" len="me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</p:cxnSp>
        <p:cxnSp>
          <p:nvCxnSpPr>
            <p:cNvPr id="63" name="Straight Connector 62"/>
            <p:cNvCxnSpPr/>
            <p:nvPr/>
          </p:nvCxnSpPr>
          <p:spPr>
            <a:xfrm>
              <a:off x="9784354" y="4832650"/>
              <a:ext cx="0" cy="629314"/>
            </a:xfrm>
            <a:prstGeom prst="line">
              <a:avLst/>
            </a:prstGeom>
            <a:gradFill rotWithShape="1">
              <a:gsLst>
                <a:gs pos="0">
                  <a:srgbClr val="2C9C89">
                    <a:tint val="100000"/>
                    <a:shade val="100000"/>
                    <a:satMod val="130000"/>
                  </a:srgbClr>
                </a:gs>
                <a:gs pos="100000">
                  <a:srgbClr val="2C9C89">
                    <a:tint val="50000"/>
                    <a:shade val="100000"/>
                    <a:satMod val="350000"/>
                  </a:srgbClr>
                </a:gs>
              </a:gsLst>
              <a:lin ang="16200000" scaled="0"/>
            </a:gradFill>
            <a:ln w="38100" cap="flat" cmpd="sng" algn="ctr">
              <a:solidFill>
                <a:srgbClr val="2C9C89">
                  <a:shade val="95000"/>
                  <a:satMod val="105000"/>
                </a:srgbClr>
              </a:solidFill>
              <a:prstDash val="solid"/>
              <a:headEnd type="none"/>
              <a:tailEnd type="none" w="sm" len="me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</p:cxnSp>
        <p:cxnSp>
          <p:nvCxnSpPr>
            <p:cNvPr id="64" name="Straight Connector 63"/>
            <p:cNvCxnSpPr/>
            <p:nvPr/>
          </p:nvCxnSpPr>
          <p:spPr>
            <a:xfrm>
              <a:off x="8548117" y="4857191"/>
              <a:ext cx="0" cy="629314"/>
            </a:xfrm>
            <a:prstGeom prst="line">
              <a:avLst/>
            </a:prstGeom>
            <a:gradFill rotWithShape="1">
              <a:gsLst>
                <a:gs pos="0">
                  <a:srgbClr val="2C9C89">
                    <a:tint val="100000"/>
                    <a:shade val="100000"/>
                    <a:satMod val="130000"/>
                  </a:srgbClr>
                </a:gs>
                <a:gs pos="100000">
                  <a:srgbClr val="2C9C89">
                    <a:tint val="50000"/>
                    <a:shade val="100000"/>
                    <a:satMod val="350000"/>
                  </a:srgbClr>
                </a:gs>
              </a:gsLst>
              <a:lin ang="16200000" scaled="0"/>
            </a:gradFill>
            <a:ln w="38100" cap="flat" cmpd="sng" algn="ctr">
              <a:solidFill>
                <a:srgbClr val="2C9C89">
                  <a:shade val="95000"/>
                  <a:satMod val="105000"/>
                </a:srgbClr>
              </a:solidFill>
              <a:prstDash val="solid"/>
              <a:headEnd type="none"/>
              <a:tailEnd type="none" w="sm" len="me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</p:cxnSp>
      </p:grpSp>
      <p:grpSp>
        <p:nvGrpSpPr>
          <p:cNvPr id="65" name="Group 23"/>
          <p:cNvGrpSpPr>
            <a:grpSpLocks/>
          </p:cNvGrpSpPr>
          <p:nvPr/>
        </p:nvGrpSpPr>
        <p:grpSpPr bwMode="auto">
          <a:xfrm>
            <a:off x="2912864" y="4599782"/>
            <a:ext cx="834033" cy="296069"/>
            <a:chOff x="7918600" y="4832650"/>
            <a:chExt cx="2458447" cy="653855"/>
          </a:xfrm>
        </p:grpSpPr>
        <p:sp>
          <p:nvSpPr>
            <p:cNvPr id="66" name="Alternate Process 65"/>
            <p:cNvSpPr/>
            <p:nvPr/>
          </p:nvSpPr>
          <p:spPr>
            <a:xfrm>
              <a:off x="7918600" y="4846674"/>
              <a:ext cx="2458447" cy="629314"/>
            </a:xfrm>
            <a:prstGeom prst="flowChartAlternateProcess">
              <a:avLst/>
            </a:prstGeom>
            <a:gradFill rotWithShape="1">
              <a:gsLst>
                <a:gs pos="0">
                  <a:srgbClr val="1D86CD">
                    <a:tint val="100000"/>
                    <a:shade val="100000"/>
                    <a:satMod val="130000"/>
                  </a:srgbClr>
                </a:gs>
                <a:gs pos="100000">
                  <a:srgbClr val="1D86CD">
                    <a:tint val="50000"/>
                    <a:shade val="100000"/>
                    <a:satMod val="350000"/>
                  </a:srgbClr>
                </a:gs>
              </a:gsLst>
              <a:lin ang="16200000" scaled="0"/>
            </a:gradFill>
            <a:ln w="38100" cap="flat" cmpd="sng" algn="ctr">
              <a:solidFill>
                <a:srgbClr val="1D86CD">
                  <a:shade val="95000"/>
                  <a:satMod val="105000"/>
                </a:srgbClr>
              </a:solidFill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5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"/>
                <a:ea typeface="ヒラギノ角ゴ ProN W3"/>
                <a:cs typeface="Gill Sans"/>
                <a:sym typeface="Gill Sans" charset="0"/>
              </a:endParaRPr>
            </a:p>
          </p:txBody>
        </p:sp>
        <p:cxnSp>
          <p:nvCxnSpPr>
            <p:cNvPr id="67" name="Straight Connector 66"/>
            <p:cNvCxnSpPr>
              <a:stCxn id="66" idx="0"/>
              <a:endCxn id="66" idx="2"/>
            </p:cNvCxnSpPr>
            <p:nvPr/>
          </p:nvCxnSpPr>
          <p:spPr>
            <a:xfrm>
              <a:off x="9148701" y="4846674"/>
              <a:ext cx="0" cy="629314"/>
            </a:xfrm>
            <a:prstGeom prst="line">
              <a:avLst/>
            </a:prstGeom>
            <a:gradFill rotWithShape="1">
              <a:gsLst>
                <a:gs pos="0">
                  <a:srgbClr val="1D86CD">
                    <a:tint val="100000"/>
                    <a:shade val="100000"/>
                    <a:satMod val="130000"/>
                  </a:srgbClr>
                </a:gs>
                <a:gs pos="100000">
                  <a:srgbClr val="1D86CD">
                    <a:tint val="50000"/>
                    <a:shade val="100000"/>
                    <a:satMod val="350000"/>
                  </a:srgbClr>
                </a:gs>
              </a:gsLst>
              <a:lin ang="16200000" scaled="0"/>
            </a:gradFill>
            <a:ln w="38100" cap="flat" cmpd="sng" algn="ctr">
              <a:solidFill>
                <a:srgbClr val="1D86CD">
                  <a:shade val="95000"/>
                  <a:satMod val="105000"/>
                </a:srgbClr>
              </a:solidFill>
              <a:prstDash val="solid"/>
              <a:headEnd type="none"/>
              <a:tailEnd type="none" w="sm" len="me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</p:cxnSp>
        <p:cxnSp>
          <p:nvCxnSpPr>
            <p:cNvPr id="68" name="Straight Connector 67"/>
            <p:cNvCxnSpPr/>
            <p:nvPr/>
          </p:nvCxnSpPr>
          <p:spPr>
            <a:xfrm>
              <a:off x="9785687" y="4832650"/>
              <a:ext cx="0" cy="629314"/>
            </a:xfrm>
            <a:prstGeom prst="line">
              <a:avLst/>
            </a:prstGeom>
            <a:gradFill rotWithShape="1">
              <a:gsLst>
                <a:gs pos="0">
                  <a:srgbClr val="1D86CD">
                    <a:tint val="100000"/>
                    <a:shade val="100000"/>
                    <a:satMod val="130000"/>
                  </a:srgbClr>
                </a:gs>
                <a:gs pos="100000">
                  <a:srgbClr val="1D86CD">
                    <a:tint val="50000"/>
                    <a:shade val="100000"/>
                    <a:satMod val="350000"/>
                  </a:srgbClr>
                </a:gs>
              </a:gsLst>
              <a:lin ang="16200000" scaled="0"/>
            </a:gradFill>
            <a:ln w="38100" cap="flat" cmpd="sng" algn="ctr">
              <a:solidFill>
                <a:srgbClr val="1D86CD">
                  <a:shade val="95000"/>
                  <a:satMod val="105000"/>
                </a:srgbClr>
              </a:solidFill>
              <a:prstDash val="solid"/>
              <a:headEnd type="none"/>
              <a:tailEnd type="none" w="sm" len="me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</p:cxnSp>
        <p:cxnSp>
          <p:nvCxnSpPr>
            <p:cNvPr id="69" name="Straight Connector 68"/>
            <p:cNvCxnSpPr/>
            <p:nvPr/>
          </p:nvCxnSpPr>
          <p:spPr>
            <a:xfrm>
              <a:off x="8548566" y="4857191"/>
              <a:ext cx="0" cy="629314"/>
            </a:xfrm>
            <a:prstGeom prst="line">
              <a:avLst/>
            </a:prstGeom>
            <a:gradFill rotWithShape="1">
              <a:gsLst>
                <a:gs pos="0">
                  <a:srgbClr val="1D86CD">
                    <a:tint val="100000"/>
                    <a:shade val="100000"/>
                    <a:satMod val="130000"/>
                  </a:srgbClr>
                </a:gs>
                <a:gs pos="100000">
                  <a:srgbClr val="1D86CD">
                    <a:tint val="50000"/>
                    <a:shade val="100000"/>
                    <a:satMod val="350000"/>
                  </a:srgbClr>
                </a:gs>
              </a:gsLst>
              <a:lin ang="16200000" scaled="0"/>
            </a:gradFill>
            <a:ln w="38100" cap="flat" cmpd="sng" algn="ctr">
              <a:solidFill>
                <a:srgbClr val="1D86CD">
                  <a:shade val="95000"/>
                  <a:satMod val="105000"/>
                </a:srgbClr>
              </a:solidFill>
              <a:prstDash val="solid"/>
              <a:headEnd type="none"/>
              <a:tailEnd type="none" w="sm" len="me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</p:cxnSp>
      </p:grpSp>
      <p:sp>
        <p:nvSpPr>
          <p:cNvPr id="70" name="TextBox 69"/>
          <p:cNvSpPr txBox="1"/>
          <p:nvPr/>
        </p:nvSpPr>
        <p:spPr bwMode="auto">
          <a:xfrm>
            <a:off x="3320653" y="4248150"/>
            <a:ext cx="611981" cy="200055"/>
          </a:xfrm>
          <a:prstGeom prst="rect">
            <a:avLst/>
          </a:prstGeom>
          <a:noFill/>
        </p:spPr>
        <p:txBody>
          <a:bodyPr lIns="38405" tIns="0" rIns="38405" bIns="0">
            <a:spAutoFit/>
          </a:bodyPr>
          <a:lstStyle/>
          <a:p>
            <a:pPr algn="ctr" eaLnBrk="1" hangingPunct="1">
              <a:defRPr/>
            </a:pPr>
            <a:r>
              <a:rPr lang="en-US" sz="1300" b="0" dirty="0" err="1">
                <a:solidFill>
                  <a:prstClr val="black"/>
                </a:solidFill>
                <a:latin typeface="Gill Sans"/>
                <a:ea typeface="ヒラギノ角ゴ ProN W3" charset="0"/>
                <a:cs typeface="Gill Sans"/>
                <a:sym typeface="Gill Sans" charset="0"/>
              </a:rPr>
              <a:t>flatMap</a:t>
            </a:r>
            <a:endParaRPr lang="en-US" sz="1300" b="0" dirty="0">
              <a:solidFill>
                <a:prstClr val="black"/>
              </a:solidFill>
              <a:latin typeface="Gill Sans"/>
              <a:ea typeface="ヒラギノ角ゴ ProN W3" charset="0"/>
              <a:cs typeface="Gill Sans"/>
              <a:sym typeface="Gill Sans" charset="0"/>
            </a:endParaRPr>
          </a:p>
        </p:txBody>
      </p:sp>
      <p:cxnSp>
        <p:nvCxnSpPr>
          <p:cNvPr id="71" name="Straight Arrow Connector 70"/>
          <p:cNvCxnSpPr>
            <a:stCxn id="61" idx="2"/>
            <a:endCxn id="66" idx="0"/>
          </p:cNvCxnSpPr>
          <p:nvPr/>
        </p:nvCxnSpPr>
        <p:spPr bwMode="auto">
          <a:xfrm flipH="1">
            <a:off x="3329583" y="4101307"/>
            <a:ext cx="8334" cy="505619"/>
          </a:xfrm>
          <a:prstGeom prst="straightConnector1">
            <a:avLst/>
          </a:prstGeom>
          <a:solidFill>
            <a:srgbClr val="000000"/>
          </a:solidFill>
          <a:ln w="57150" cap="flat" cmpd="sng" algn="ctr">
            <a:solidFill>
              <a:srgbClr val="000000"/>
            </a:solidFill>
            <a:prstDash val="solid"/>
            <a:round/>
            <a:headEnd type="none" w="med" len="med"/>
            <a:tailEnd type="arrow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grpSp>
        <p:nvGrpSpPr>
          <p:cNvPr id="72" name="Group 111"/>
          <p:cNvGrpSpPr>
            <a:grpSpLocks/>
          </p:cNvGrpSpPr>
          <p:nvPr/>
        </p:nvGrpSpPr>
        <p:grpSpPr bwMode="auto">
          <a:xfrm>
            <a:off x="4239221" y="3810000"/>
            <a:ext cx="834628" cy="296069"/>
            <a:chOff x="7918600" y="4832650"/>
            <a:chExt cx="2458447" cy="653855"/>
          </a:xfrm>
        </p:grpSpPr>
        <p:sp>
          <p:nvSpPr>
            <p:cNvPr id="73" name="Alternate Process 72"/>
            <p:cNvSpPr/>
            <p:nvPr/>
          </p:nvSpPr>
          <p:spPr>
            <a:xfrm>
              <a:off x="7918600" y="4846674"/>
              <a:ext cx="2458447" cy="629314"/>
            </a:xfrm>
            <a:prstGeom prst="flowChartAlternateProcess">
              <a:avLst/>
            </a:prstGeom>
            <a:gradFill rotWithShape="1">
              <a:gsLst>
                <a:gs pos="0">
                  <a:srgbClr val="2C9C89">
                    <a:tint val="100000"/>
                    <a:shade val="100000"/>
                    <a:satMod val="130000"/>
                  </a:srgbClr>
                </a:gs>
                <a:gs pos="100000">
                  <a:srgbClr val="2C9C89">
                    <a:tint val="50000"/>
                    <a:shade val="100000"/>
                    <a:satMod val="350000"/>
                  </a:srgbClr>
                </a:gs>
              </a:gsLst>
              <a:lin ang="16200000" scaled="0"/>
            </a:gradFill>
            <a:ln w="38100" cap="flat" cmpd="sng" algn="ctr">
              <a:solidFill>
                <a:srgbClr val="2C9C89">
                  <a:shade val="95000"/>
                  <a:satMod val="105000"/>
                </a:srgbClr>
              </a:solidFill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5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"/>
                <a:ea typeface="ヒラギノ角ゴ ProN W3"/>
                <a:cs typeface="Gill Sans"/>
                <a:sym typeface="Gill Sans" charset="0"/>
              </a:endParaRPr>
            </a:p>
          </p:txBody>
        </p:sp>
        <p:cxnSp>
          <p:nvCxnSpPr>
            <p:cNvPr id="74" name="Straight Connector 73"/>
            <p:cNvCxnSpPr>
              <a:stCxn id="73" idx="0"/>
              <a:endCxn id="73" idx="2"/>
            </p:cNvCxnSpPr>
            <p:nvPr/>
          </p:nvCxnSpPr>
          <p:spPr>
            <a:xfrm>
              <a:off x="9147823" y="4846674"/>
              <a:ext cx="0" cy="629314"/>
            </a:xfrm>
            <a:prstGeom prst="line">
              <a:avLst/>
            </a:prstGeom>
            <a:gradFill rotWithShape="1">
              <a:gsLst>
                <a:gs pos="0">
                  <a:srgbClr val="2C9C89">
                    <a:tint val="100000"/>
                    <a:shade val="100000"/>
                    <a:satMod val="130000"/>
                  </a:srgbClr>
                </a:gs>
                <a:gs pos="100000">
                  <a:srgbClr val="2C9C89">
                    <a:tint val="50000"/>
                    <a:shade val="100000"/>
                    <a:satMod val="350000"/>
                  </a:srgbClr>
                </a:gs>
              </a:gsLst>
              <a:lin ang="16200000" scaled="0"/>
            </a:gradFill>
            <a:ln w="38100" cap="flat" cmpd="sng" algn="ctr">
              <a:solidFill>
                <a:srgbClr val="2C9C89">
                  <a:shade val="95000"/>
                  <a:satMod val="105000"/>
                </a:srgbClr>
              </a:solidFill>
              <a:prstDash val="solid"/>
              <a:headEnd type="none"/>
              <a:tailEnd type="none" w="sm" len="me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</p:cxnSp>
        <p:cxnSp>
          <p:nvCxnSpPr>
            <p:cNvPr id="75" name="Straight Connector 74"/>
            <p:cNvCxnSpPr/>
            <p:nvPr/>
          </p:nvCxnSpPr>
          <p:spPr>
            <a:xfrm>
              <a:off x="9784354" y="4832650"/>
              <a:ext cx="0" cy="629314"/>
            </a:xfrm>
            <a:prstGeom prst="line">
              <a:avLst/>
            </a:prstGeom>
            <a:gradFill rotWithShape="1">
              <a:gsLst>
                <a:gs pos="0">
                  <a:srgbClr val="2C9C89">
                    <a:tint val="100000"/>
                    <a:shade val="100000"/>
                    <a:satMod val="130000"/>
                  </a:srgbClr>
                </a:gs>
                <a:gs pos="100000">
                  <a:srgbClr val="2C9C89">
                    <a:tint val="50000"/>
                    <a:shade val="100000"/>
                    <a:satMod val="350000"/>
                  </a:srgbClr>
                </a:gs>
              </a:gsLst>
              <a:lin ang="16200000" scaled="0"/>
            </a:gradFill>
            <a:ln w="38100" cap="flat" cmpd="sng" algn="ctr">
              <a:solidFill>
                <a:srgbClr val="2C9C89">
                  <a:shade val="95000"/>
                  <a:satMod val="105000"/>
                </a:srgbClr>
              </a:solidFill>
              <a:prstDash val="solid"/>
              <a:headEnd type="none"/>
              <a:tailEnd type="none" w="sm" len="me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</p:cxnSp>
        <p:cxnSp>
          <p:nvCxnSpPr>
            <p:cNvPr id="76" name="Straight Connector 75"/>
            <p:cNvCxnSpPr/>
            <p:nvPr/>
          </p:nvCxnSpPr>
          <p:spPr>
            <a:xfrm>
              <a:off x="8548116" y="4857191"/>
              <a:ext cx="0" cy="629314"/>
            </a:xfrm>
            <a:prstGeom prst="line">
              <a:avLst/>
            </a:prstGeom>
            <a:gradFill rotWithShape="1">
              <a:gsLst>
                <a:gs pos="0">
                  <a:srgbClr val="2C9C89">
                    <a:tint val="100000"/>
                    <a:shade val="100000"/>
                    <a:satMod val="130000"/>
                  </a:srgbClr>
                </a:gs>
                <a:gs pos="100000">
                  <a:srgbClr val="2C9C89">
                    <a:tint val="50000"/>
                    <a:shade val="100000"/>
                    <a:satMod val="350000"/>
                  </a:srgbClr>
                </a:gs>
              </a:gsLst>
              <a:lin ang="16200000" scaled="0"/>
            </a:gradFill>
            <a:ln w="38100" cap="flat" cmpd="sng" algn="ctr">
              <a:solidFill>
                <a:srgbClr val="2C9C89">
                  <a:shade val="95000"/>
                  <a:satMod val="105000"/>
                </a:srgbClr>
              </a:solidFill>
              <a:prstDash val="solid"/>
              <a:headEnd type="none"/>
              <a:tailEnd type="none" w="sm" len="me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</p:cxnSp>
      </p:grpSp>
      <p:grpSp>
        <p:nvGrpSpPr>
          <p:cNvPr id="77" name="Group 126"/>
          <p:cNvGrpSpPr>
            <a:grpSpLocks/>
          </p:cNvGrpSpPr>
          <p:nvPr/>
        </p:nvGrpSpPr>
        <p:grpSpPr bwMode="auto">
          <a:xfrm>
            <a:off x="4231481" y="4599782"/>
            <a:ext cx="834033" cy="296069"/>
            <a:chOff x="7918600" y="4832650"/>
            <a:chExt cx="2458447" cy="653855"/>
          </a:xfrm>
        </p:grpSpPr>
        <p:sp>
          <p:nvSpPr>
            <p:cNvPr id="78" name="Alternate Process 77"/>
            <p:cNvSpPr/>
            <p:nvPr/>
          </p:nvSpPr>
          <p:spPr>
            <a:xfrm>
              <a:off x="7918600" y="4846674"/>
              <a:ext cx="2458447" cy="629314"/>
            </a:xfrm>
            <a:prstGeom prst="flowChartAlternateProcess">
              <a:avLst/>
            </a:prstGeom>
            <a:gradFill rotWithShape="1">
              <a:gsLst>
                <a:gs pos="0">
                  <a:srgbClr val="1D86CD">
                    <a:tint val="100000"/>
                    <a:shade val="100000"/>
                    <a:satMod val="130000"/>
                  </a:srgbClr>
                </a:gs>
                <a:gs pos="100000">
                  <a:srgbClr val="1D86CD">
                    <a:tint val="50000"/>
                    <a:shade val="100000"/>
                    <a:satMod val="350000"/>
                  </a:srgbClr>
                </a:gs>
              </a:gsLst>
              <a:lin ang="16200000" scaled="0"/>
            </a:gradFill>
            <a:ln w="38100" cap="flat" cmpd="sng" algn="ctr">
              <a:solidFill>
                <a:srgbClr val="1D86CD">
                  <a:shade val="95000"/>
                  <a:satMod val="105000"/>
                </a:srgbClr>
              </a:solidFill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5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"/>
                <a:ea typeface="ヒラギノ角ゴ ProN W3"/>
                <a:cs typeface="Gill Sans"/>
                <a:sym typeface="Gill Sans" charset="0"/>
              </a:endParaRPr>
            </a:p>
          </p:txBody>
        </p:sp>
        <p:cxnSp>
          <p:nvCxnSpPr>
            <p:cNvPr id="79" name="Straight Connector 78"/>
            <p:cNvCxnSpPr>
              <a:stCxn id="78" idx="0"/>
              <a:endCxn id="78" idx="2"/>
            </p:cNvCxnSpPr>
            <p:nvPr/>
          </p:nvCxnSpPr>
          <p:spPr>
            <a:xfrm>
              <a:off x="9148701" y="4846674"/>
              <a:ext cx="0" cy="629314"/>
            </a:xfrm>
            <a:prstGeom prst="line">
              <a:avLst/>
            </a:prstGeom>
            <a:gradFill rotWithShape="1">
              <a:gsLst>
                <a:gs pos="0">
                  <a:srgbClr val="1D86CD">
                    <a:tint val="100000"/>
                    <a:shade val="100000"/>
                    <a:satMod val="130000"/>
                  </a:srgbClr>
                </a:gs>
                <a:gs pos="100000">
                  <a:srgbClr val="1D86CD">
                    <a:tint val="50000"/>
                    <a:shade val="100000"/>
                    <a:satMod val="350000"/>
                  </a:srgbClr>
                </a:gs>
              </a:gsLst>
              <a:lin ang="16200000" scaled="0"/>
            </a:gradFill>
            <a:ln w="38100" cap="flat" cmpd="sng" algn="ctr">
              <a:solidFill>
                <a:srgbClr val="1D86CD">
                  <a:shade val="95000"/>
                  <a:satMod val="105000"/>
                </a:srgbClr>
              </a:solidFill>
              <a:prstDash val="solid"/>
              <a:headEnd type="none"/>
              <a:tailEnd type="none" w="sm" len="me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</p:cxnSp>
        <p:cxnSp>
          <p:nvCxnSpPr>
            <p:cNvPr id="80" name="Straight Connector 79"/>
            <p:cNvCxnSpPr/>
            <p:nvPr/>
          </p:nvCxnSpPr>
          <p:spPr>
            <a:xfrm>
              <a:off x="9785686" y="4832650"/>
              <a:ext cx="0" cy="629314"/>
            </a:xfrm>
            <a:prstGeom prst="line">
              <a:avLst/>
            </a:prstGeom>
            <a:gradFill rotWithShape="1">
              <a:gsLst>
                <a:gs pos="0">
                  <a:srgbClr val="1D86CD">
                    <a:tint val="100000"/>
                    <a:shade val="100000"/>
                    <a:satMod val="130000"/>
                  </a:srgbClr>
                </a:gs>
                <a:gs pos="100000">
                  <a:srgbClr val="1D86CD">
                    <a:tint val="50000"/>
                    <a:shade val="100000"/>
                    <a:satMod val="350000"/>
                  </a:srgbClr>
                </a:gs>
              </a:gsLst>
              <a:lin ang="16200000" scaled="0"/>
            </a:gradFill>
            <a:ln w="38100" cap="flat" cmpd="sng" algn="ctr">
              <a:solidFill>
                <a:srgbClr val="1D86CD">
                  <a:shade val="95000"/>
                  <a:satMod val="105000"/>
                </a:srgbClr>
              </a:solidFill>
              <a:prstDash val="solid"/>
              <a:headEnd type="none"/>
              <a:tailEnd type="none" w="sm" len="me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</p:cxnSp>
        <p:cxnSp>
          <p:nvCxnSpPr>
            <p:cNvPr id="81" name="Straight Connector 80"/>
            <p:cNvCxnSpPr/>
            <p:nvPr/>
          </p:nvCxnSpPr>
          <p:spPr>
            <a:xfrm>
              <a:off x="8548566" y="4857191"/>
              <a:ext cx="0" cy="629314"/>
            </a:xfrm>
            <a:prstGeom prst="line">
              <a:avLst/>
            </a:prstGeom>
            <a:gradFill rotWithShape="1">
              <a:gsLst>
                <a:gs pos="0">
                  <a:srgbClr val="1D86CD">
                    <a:tint val="100000"/>
                    <a:shade val="100000"/>
                    <a:satMod val="130000"/>
                  </a:srgbClr>
                </a:gs>
                <a:gs pos="100000">
                  <a:srgbClr val="1D86CD">
                    <a:tint val="50000"/>
                    <a:shade val="100000"/>
                    <a:satMod val="350000"/>
                  </a:srgbClr>
                </a:gs>
              </a:gsLst>
              <a:lin ang="16200000" scaled="0"/>
            </a:gradFill>
            <a:ln w="38100" cap="flat" cmpd="sng" algn="ctr">
              <a:solidFill>
                <a:srgbClr val="1D86CD">
                  <a:shade val="95000"/>
                  <a:satMod val="105000"/>
                </a:srgbClr>
              </a:solidFill>
              <a:prstDash val="solid"/>
              <a:headEnd type="none"/>
              <a:tailEnd type="none" w="sm" len="me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</p:cxnSp>
      </p:grpSp>
      <p:sp>
        <p:nvSpPr>
          <p:cNvPr id="82" name="TextBox 81"/>
          <p:cNvSpPr txBox="1"/>
          <p:nvPr/>
        </p:nvSpPr>
        <p:spPr bwMode="auto">
          <a:xfrm>
            <a:off x="4639271" y="4248150"/>
            <a:ext cx="611981" cy="200055"/>
          </a:xfrm>
          <a:prstGeom prst="rect">
            <a:avLst/>
          </a:prstGeom>
          <a:noFill/>
        </p:spPr>
        <p:txBody>
          <a:bodyPr lIns="38405" tIns="0" rIns="38405" bIns="0">
            <a:spAutoFit/>
          </a:bodyPr>
          <a:lstStyle/>
          <a:p>
            <a:pPr algn="ctr" eaLnBrk="1" hangingPunct="1">
              <a:defRPr/>
            </a:pPr>
            <a:r>
              <a:rPr lang="en-US" sz="1300" b="0" dirty="0" err="1">
                <a:solidFill>
                  <a:prstClr val="black"/>
                </a:solidFill>
                <a:latin typeface="Gill Sans"/>
                <a:ea typeface="ヒラギノ角ゴ ProN W3" charset="0"/>
                <a:cs typeface="Gill Sans"/>
                <a:sym typeface="Gill Sans" charset="0"/>
              </a:rPr>
              <a:t>flatMap</a:t>
            </a:r>
            <a:endParaRPr lang="en-US" sz="1300" b="0" dirty="0">
              <a:solidFill>
                <a:prstClr val="black"/>
              </a:solidFill>
              <a:latin typeface="Gill Sans"/>
              <a:ea typeface="ヒラギノ角ゴ ProN W3" charset="0"/>
              <a:cs typeface="Gill Sans"/>
              <a:sym typeface="Gill Sans" charset="0"/>
            </a:endParaRPr>
          </a:p>
        </p:txBody>
      </p:sp>
      <p:cxnSp>
        <p:nvCxnSpPr>
          <p:cNvPr id="83" name="Straight Arrow Connector 82"/>
          <p:cNvCxnSpPr>
            <a:stCxn id="73" idx="2"/>
            <a:endCxn id="78" idx="0"/>
          </p:cNvCxnSpPr>
          <p:nvPr/>
        </p:nvCxnSpPr>
        <p:spPr bwMode="auto">
          <a:xfrm flipH="1">
            <a:off x="4648200" y="4101307"/>
            <a:ext cx="8334" cy="505619"/>
          </a:xfrm>
          <a:prstGeom prst="straightConnector1">
            <a:avLst/>
          </a:prstGeom>
          <a:solidFill>
            <a:srgbClr val="000000"/>
          </a:solidFill>
          <a:ln w="57150" cap="flat" cmpd="sng" algn="ctr">
            <a:solidFill>
              <a:srgbClr val="000000"/>
            </a:solidFill>
            <a:prstDash val="solid"/>
            <a:round/>
            <a:headEnd type="none" w="med" len="med"/>
            <a:tailEnd type="arrow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grpSp>
        <p:nvGrpSpPr>
          <p:cNvPr id="84" name="Group 133"/>
          <p:cNvGrpSpPr>
            <a:grpSpLocks/>
          </p:cNvGrpSpPr>
          <p:nvPr/>
        </p:nvGrpSpPr>
        <p:grpSpPr bwMode="auto">
          <a:xfrm>
            <a:off x="5532239" y="3810000"/>
            <a:ext cx="834033" cy="296069"/>
            <a:chOff x="7918600" y="4832650"/>
            <a:chExt cx="2458447" cy="653855"/>
          </a:xfrm>
        </p:grpSpPr>
        <p:sp>
          <p:nvSpPr>
            <p:cNvPr id="85" name="Alternate Process 84"/>
            <p:cNvSpPr/>
            <p:nvPr/>
          </p:nvSpPr>
          <p:spPr>
            <a:xfrm>
              <a:off x="7918600" y="4846674"/>
              <a:ext cx="2458447" cy="629314"/>
            </a:xfrm>
            <a:prstGeom prst="flowChartAlternateProcess">
              <a:avLst/>
            </a:prstGeom>
            <a:gradFill rotWithShape="1">
              <a:gsLst>
                <a:gs pos="0">
                  <a:srgbClr val="2C9C89">
                    <a:tint val="100000"/>
                    <a:shade val="100000"/>
                    <a:satMod val="130000"/>
                  </a:srgbClr>
                </a:gs>
                <a:gs pos="100000">
                  <a:srgbClr val="2C9C89">
                    <a:tint val="50000"/>
                    <a:shade val="100000"/>
                    <a:satMod val="350000"/>
                  </a:srgbClr>
                </a:gs>
              </a:gsLst>
              <a:lin ang="16200000" scaled="0"/>
            </a:gradFill>
            <a:ln w="38100" cap="flat" cmpd="sng" algn="ctr">
              <a:solidFill>
                <a:srgbClr val="2C9C89">
                  <a:shade val="95000"/>
                  <a:satMod val="105000"/>
                </a:srgbClr>
              </a:solidFill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5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"/>
                <a:ea typeface="ヒラギノ角ゴ ProN W3"/>
                <a:cs typeface="Gill Sans"/>
                <a:sym typeface="Gill Sans" charset="0"/>
              </a:endParaRPr>
            </a:p>
          </p:txBody>
        </p:sp>
        <p:cxnSp>
          <p:nvCxnSpPr>
            <p:cNvPr id="86" name="Straight Connector 85"/>
            <p:cNvCxnSpPr>
              <a:stCxn id="85" idx="0"/>
              <a:endCxn id="85" idx="2"/>
            </p:cNvCxnSpPr>
            <p:nvPr/>
          </p:nvCxnSpPr>
          <p:spPr>
            <a:xfrm>
              <a:off x="9148701" y="4846674"/>
              <a:ext cx="0" cy="629314"/>
            </a:xfrm>
            <a:prstGeom prst="line">
              <a:avLst/>
            </a:prstGeom>
            <a:gradFill rotWithShape="1">
              <a:gsLst>
                <a:gs pos="0">
                  <a:srgbClr val="2C9C89">
                    <a:tint val="100000"/>
                    <a:shade val="100000"/>
                    <a:satMod val="130000"/>
                  </a:srgbClr>
                </a:gs>
                <a:gs pos="100000">
                  <a:srgbClr val="2C9C89">
                    <a:tint val="50000"/>
                    <a:shade val="100000"/>
                    <a:satMod val="350000"/>
                  </a:srgbClr>
                </a:gs>
              </a:gsLst>
              <a:lin ang="16200000" scaled="0"/>
            </a:gradFill>
            <a:ln w="38100" cap="flat" cmpd="sng" algn="ctr">
              <a:solidFill>
                <a:srgbClr val="2C9C89">
                  <a:shade val="95000"/>
                  <a:satMod val="105000"/>
                </a:srgbClr>
              </a:solidFill>
              <a:prstDash val="solid"/>
              <a:headEnd type="none"/>
              <a:tailEnd type="none" w="sm" len="me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</p:cxnSp>
        <p:cxnSp>
          <p:nvCxnSpPr>
            <p:cNvPr id="87" name="Straight Connector 86"/>
            <p:cNvCxnSpPr/>
            <p:nvPr/>
          </p:nvCxnSpPr>
          <p:spPr>
            <a:xfrm>
              <a:off x="9785687" y="4832650"/>
              <a:ext cx="0" cy="629314"/>
            </a:xfrm>
            <a:prstGeom prst="line">
              <a:avLst/>
            </a:prstGeom>
            <a:gradFill rotWithShape="1">
              <a:gsLst>
                <a:gs pos="0">
                  <a:srgbClr val="2C9C89">
                    <a:tint val="100000"/>
                    <a:shade val="100000"/>
                    <a:satMod val="130000"/>
                  </a:srgbClr>
                </a:gs>
                <a:gs pos="100000">
                  <a:srgbClr val="2C9C89">
                    <a:tint val="50000"/>
                    <a:shade val="100000"/>
                    <a:satMod val="350000"/>
                  </a:srgbClr>
                </a:gs>
              </a:gsLst>
              <a:lin ang="16200000" scaled="0"/>
            </a:gradFill>
            <a:ln w="38100" cap="flat" cmpd="sng" algn="ctr">
              <a:solidFill>
                <a:srgbClr val="2C9C89">
                  <a:shade val="95000"/>
                  <a:satMod val="105000"/>
                </a:srgbClr>
              </a:solidFill>
              <a:prstDash val="solid"/>
              <a:headEnd type="none"/>
              <a:tailEnd type="none" w="sm" len="me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</p:cxnSp>
        <p:cxnSp>
          <p:nvCxnSpPr>
            <p:cNvPr id="88" name="Straight Connector 87"/>
            <p:cNvCxnSpPr/>
            <p:nvPr/>
          </p:nvCxnSpPr>
          <p:spPr>
            <a:xfrm>
              <a:off x="8548566" y="4857191"/>
              <a:ext cx="0" cy="629314"/>
            </a:xfrm>
            <a:prstGeom prst="line">
              <a:avLst/>
            </a:prstGeom>
            <a:gradFill rotWithShape="1">
              <a:gsLst>
                <a:gs pos="0">
                  <a:srgbClr val="2C9C89">
                    <a:tint val="100000"/>
                    <a:shade val="100000"/>
                    <a:satMod val="130000"/>
                  </a:srgbClr>
                </a:gs>
                <a:gs pos="100000">
                  <a:srgbClr val="2C9C89">
                    <a:tint val="50000"/>
                    <a:shade val="100000"/>
                    <a:satMod val="350000"/>
                  </a:srgbClr>
                </a:gs>
              </a:gsLst>
              <a:lin ang="16200000" scaled="0"/>
            </a:gradFill>
            <a:ln w="38100" cap="flat" cmpd="sng" algn="ctr">
              <a:solidFill>
                <a:srgbClr val="2C9C89">
                  <a:shade val="95000"/>
                  <a:satMod val="105000"/>
                </a:srgbClr>
              </a:solidFill>
              <a:prstDash val="solid"/>
              <a:headEnd type="none"/>
              <a:tailEnd type="none" w="sm" len="me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</p:cxnSp>
      </p:grpSp>
      <p:grpSp>
        <p:nvGrpSpPr>
          <p:cNvPr id="89" name="Group 148"/>
          <p:cNvGrpSpPr>
            <a:grpSpLocks/>
          </p:cNvGrpSpPr>
          <p:nvPr/>
        </p:nvGrpSpPr>
        <p:grpSpPr bwMode="auto">
          <a:xfrm>
            <a:off x="5523905" y="4599782"/>
            <a:ext cx="834033" cy="296069"/>
            <a:chOff x="7918600" y="4832650"/>
            <a:chExt cx="2458447" cy="653855"/>
          </a:xfrm>
        </p:grpSpPr>
        <p:sp>
          <p:nvSpPr>
            <p:cNvPr id="90" name="Alternate Process 89"/>
            <p:cNvSpPr/>
            <p:nvPr/>
          </p:nvSpPr>
          <p:spPr>
            <a:xfrm>
              <a:off x="7918600" y="4846674"/>
              <a:ext cx="2458447" cy="629314"/>
            </a:xfrm>
            <a:prstGeom prst="flowChartAlternateProcess">
              <a:avLst/>
            </a:prstGeom>
            <a:gradFill rotWithShape="1">
              <a:gsLst>
                <a:gs pos="0">
                  <a:srgbClr val="1D86CD">
                    <a:tint val="100000"/>
                    <a:shade val="100000"/>
                    <a:satMod val="130000"/>
                  </a:srgbClr>
                </a:gs>
                <a:gs pos="100000">
                  <a:srgbClr val="1D86CD">
                    <a:tint val="50000"/>
                    <a:shade val="100000"/>
                    <a:satMod val="350000"/>
                  </a:srgbClr>
                </a:gs>
              </a:gsLst>
              <a:lin ang="16200000" scaled="0"/>
            </a:gradFill>
            <a:ln w="38100" cap="flat" cmpd="sng" algn="ctr">
              <a:solidFill>
                <a:srgbClr val="1D86CD">
                  <a:shade val="95000"/>
                  <a:satMod val="105000"/>
                </a:srgbClr>
              </a:solidFill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5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"/>
                <a:ea typeface="ヒラギノ角ゴ ProN W3"/>
                <a:cs typeface="Gill Sans"/>
                <a:sym typeface="Gill Sans" charset="0"/>
              </a:endParaRPr>
            </a:p>
          </p:txBody>
        </p:sp>
        <p:cxnSp>
          <p:nvCxnSpPr>
            <p:cNvPr id="91" name="Straight Connector 90"/>
            <p:cNvCxnSpPr>
              <a:stCxn id="90" idx="0"/>
              <a:endCxn id="90" idx="2"/>
            </p:cNvCxnSpPr>
            <p:nvPr/>
          </p:nvCxnSpPr>
          <p:spPr>
            <a:xfrm>
              <a:off x="9148701" y="4846674"/>
              <a:ext cx="0" cy="629314"/>
            </a:xfrm>
            <a:prstGeom prst="line">
              <a:avLst/>
            </a:prstGeom>
            <a:gradFill rotWithShape="1">
              <a:gsLst>
                <a:gs pos="0">
                  <a:srgbClr val="1D86CD">
                    <a:tint val="100000"/>
                    <a:shade val="100000"/>
                    <a:satMod val="130000"/>
                  </a:srgbClr>
                </a:gs>
                <a:gs pos="100000">
                  <a:srgbClr val="1D86CD">
                    <a:tint val="50000"/>
                    <a:shade val="100000"/>
                    <a:satMod val="350000"/>
                  </a:srgbClr>
                </a:gs>
              </a:gsLst>
              <a:lin ang="16200000" scaled="0"/>
            </a:gradFill>
            <a:ln w="38100" cap="flat" cmpd="sng" algn="ctr">
              <a:solidFill>
                <a:srgbClr val="1D86CD">
                  <a:shade val="95000"/>
                  <a:satMod val="105000"/>
                </a:srgbClr>
              </a:solidFill>
              <a:prstDash val="solid"/>
              <a:headEnd type="none"/>
              <a:tailEnd type="none" w="sm" len="me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</p:cxnSp>
        <p:cxnSp>
          <p:nvCxnSpPr>
            <p:cNvPr id="92" name="Straight Connector 91"/>
            <p:cNvCxnSpPr/>
            <p:nvPr/>
          </p:nvCxnSpPr>
          <p:spPr>
            <a:xfrm>
              <a:off x="9785687" y="4832650"/>
              <a:ext cx="0" cy="629314"/>
            </a:xfrm>
            <a:prstGeom prst="line">
              <a:avLst/>
            </a:prstGeom>
            <a:gradFill rotWithShape="1">
              <a:gsLst>
                <a:gs pos="0">
                  <a:srgbClr val="1D86CD">
                    <a:tint val="100000"/>
                    <a:shade val="100000"/>
                    <a:satMod val="130000"/>
                  </a:srgbClr>
                </a:gs>
                <a:gs pos="100000">
                  <a:srgbClr val="1D86CD">
                    <a:tint val="50000"/>
                    <a:shade val="100000"/>
                    <a:satMod val="350000"/>
                  </a:srgbClr>
                </a:gs>
              </a:gsLst>
              <a:lin ang="16200000" scaled="0"/>
            </a:gradFill>
            <a:ln w="38100" cap="flat" cmpd="sng" algn="ctr">
              <a:solidFill>
                <a:srgbClr val="1D86CD">
                  <a:shade val="95000"/>
                  <a:satMod val="105000"/>
                </a:srgbClr>
              </a:solidFill>
              <a:prstDash val="solid"/>
              <a:headEnd type="none"/>
              <a:tailEnd type="none" w="sm" len="me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</p:cxnSp>
        <p:cxnSp>
          <p:nvCxnSpPr>
            <p:cNvPr id="93" name="Straight Connector 92"/>
            <p:cNvCxnSpPr/>
            <p:nvPr/>
          </p:nvCxnSpPr>
          <p:spPr>
            <a:xfrm>
              <a:off x="8548566" y="4857191"/>
              <a:ext cx="0" cy="629314"/>
            </a:xfrm>
            <a:prstGeom prst="line">
              <a:avLst/>
            </a:prstGeom>
            <a:gradFill rotWithShape="1">
              <a:gsLst>
                <a:gs pos="0">
                  <a:srgbClr val="1D86CD">
                    <a:tint val="100000"/>
                    <a:shade val="100000"/>
                    <a:satMod val="130000"/>
                  </a:srgbClr>
                </a:gs>
                <a:gs pos="100000">
                  <a:srgbClr val="1D86CD">
                    <a:tint val="50000"/>
                    <a:shade val="100000"/>
                    <a:satMod val="350000"/>
                  </a:srgbClr>
                </a:gs>
              </a:gsLst>
              <a:lin ang="16200000" scaled="0"/>
            </a:gradFill>
            <a:ln w="38100" cap="flat" cmpd="sng" algn="ctr">
              <a:solidFill>
                <a:srgbClr val="1D86CD">
                  <a:shade val="95000"/>
                  <a:satMod val="105000"/>
                </a:srgbClr>
              </a:solidFill>
              <a:prstDash val="solid"/>
              <a:headEnd type="none"/>
              <a:tailEnd type="none" w="sm" len="me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</p:cxnSp>
      </p:grpSp>
      <p:sp>
        <p:nvSpPr>
          <p:cNvPr id="94" name="TextBox 93"/>
          <p:cNvSpPr txBox="1"/>
          <p:nvPr/>
        </p:nvSpPr>
        <p:spPr bwMode="auto">
          <a:xfrm>
            <a:off x="5931694" y="4248150"/>
            <a:ext cx="611981" cy="200055"/>
          </a:xfrm>
          <a:prstGeom prst="rect">
            <a:avLst/>
          </a:prstGeom>
          <a:noFill/>
        </p:spPr>
        <p:txBody>
          <a:bodyPr lIns="38405" tIns="0" rIns="38405" bIns="0">
            <a:spAutoFit/>
          </a:bodyPr>
          <a:lstStyle/>
          <a:p>
            <a:pPr algn="ctr" eaLnBrk="1" hangingPunct="1">
              <a:defRPr/>
            </a:pPr>
            <a:r>
              <a:rPr lang="en-US" sz="1300" b="0" dirty="0" err="1">
                <a:solidFill>
                  <a:prstClr val="black"/>
                </a:solidFill>
                <a:latin typeface="Gill Sans"/>
                <a:ea typeface="ヒラギノ角ゴ ProN W3" charset="0"/>
                <a:cs typeface="Gill Sans"/>
                <a:sym typeface="Gill Sans" charset="0"/>
              </a:rPr>
              <a:t>flatMap</a:t>
            </a:r>
            <a:endParaRPr lang="en-US" sz="1300" b="0" dirty="0">
              <a:solidFill>
                <a:prstClr val="black"/>
              </a:solidFill>
              <a:latin typeface="Gill Sans"/>
              <a:ea typeface="ヒラギノ角ゴ ProN W3" charset="0"/>
              <a:cs typeface="Gill Sans"/>
              <a:sym typeface="Gill Sans" charset="0"/>
            </a:endParaRPr>
          </a:p>
        </p:txBody>
      </p:sp>
      <p:cxnSp>
        <p:nvCxnSpPr>
          <p:cNvPr id="95" name="Straight Arrow Connector 94"/>
          <p:cNvCxnSpPr>
            <a:stCxn id="85" idx="2"/>
            <a:endCxn id="90" idx="0"/>
          </p:cNvCxnSpPr>
          <p:nvPr/>
        </p:nvCxnSpPr>
        <p:spPr bwMode="auto">
          <a:xfrm flipH="1">
            <a:off x="5941219" y="4101307"/>
            <a:ext cx="7739" cy="505619"/>
          </a:xfrm>
          <a:prstGeom prst="straightConnector1">
            <a:avLst/>
          </a:prstGeom>
          <a:solidFill>
            <a:srgbClr val="000000"/>
          </a:solidFill>
          <a:ln w="57150" cap="flat" cmpd="sng" algn="ctr">
            <a:solidFill>
              <a:srgbClr val="000000"/>
            </a:solidFill>
            <a:prstDash val="solid"/>
            <a:round/>
            <a:headEnd type="none" w="med" len="med"/>
            <a:tailEnd type="arrow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grpSp>
        <p:nvGrpSpPr>
          <p:cNvPr id="96" name="Group 95"/>
          <p:cNvGrpSpPr>
            <a:grpSpLocks/>
          </p:cNvGrpSpPr>
          <p:nvPr/>
        </p:nvGrpSpPr>
        <p:grpSpPr bwMode="auto">
          <a:xfrm>
            <a:off x="3000375" y="4901407"/>
            <a:ext cx="3451622" cy="1139031"/>
            <a:chOff x="8001000" y="9802813"/>
            <a:chExt cx="9204325" cy="2278062"/>
          </a:xfrm>
        </p:grpSpPr>
        <p:cxnSp>
          <p:nvCxnSpPr>
            <p:cNvPr id="97" name="Straight Arrow Connector 96"/>
            <p:cNvCxnSpPr/>
            <p:nvPr/>
          </p:nvCxnSpPr>
          <p:spPr bwMode="auto">
            <a:xfrm flipH="1">
              <a:off x="8863013" y="9802813"/>
              <a:ext cx="22225" cy="1011237"/>
            </a:xfrm>
            <a:prstGeom prst="straightConnector1">
              <a:avLst/>
            </a:prstGeom>
            <a:solidFill>
              <a:srgbClr val="000000"/>
            </a:solidFill>
            <a:ln w="5715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arrow"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  <p:cxnSp>
          <p:nvCxnSpPr>
            <p:cNvPr id="98" name="Straight Arrow Connector 97"/>
            <p:cNvCxnSpPr/>
            <p:nvPr/>
          </p:nvCxnSpPr>
          <p:spPr bwMode="auto">
            <a:xfrm flipH="1">
              <a:off x="12379325" y="9802813"/>
              <a:ext cx="22225" cy="1011237"/>
            </a:xfrm>
            <a:prstGeom prst="straightConnector1">
              <a:avLst/>
            </a:prstGeom>
            <a:solidFill>
              <a:srgbClr val="000000"/>
            </a:solidFill>
            <a:ln w="5715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arrow"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  <p:cxnSp>
          <p:nvCxnSpPr>
            <p:cNvPr id="99" name="Straight Arrow Connector 98"/>
            <p:cNvCxnSpPr/>
            <p:nvPr/>
          </p:nvCxnSpPr>
          <p:spPr bwMode="auto">
            <a:xfrm flipH="1">
              <a:off x="15827375" y="9802813"/>
              <a:ext cx="20638" cy="1011237"/>
            </a:xfrm>
            <a:prstGeom prst="straightConnector1">
              <a:avLst/>
            </a:prstGeom>
            <a:solidFill>
              <a:srgbClr val="000000"/>
            </a:solidFill>
            <a:ln w="5715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arrow"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  <p:pic>
          <p:nvPicPr>
            <p:cNvPr id="100" name="Picture 2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001000" y="10820400"/>
              <a:ext cx="1752600" cy="12604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101" name="Picture 91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1506200" y="10820400"/>
              <a:ext cx="1752600" cy="12604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102" name="Picture 92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5011400" y="10820400"/>
              <a:ext cx="1752600" cy="12604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03" name="TextBox 102"/>
            <p:cNvSpPr txBox="1"/>
            <p:nvPr/>
          </p:nvSpPr>
          <p:spPr bwMode="auto">
            <a:xfrm>
              <a:off x="8610600" y="9947275"/>
              <a:ext cx="1631949" cy="400110"/>
            </a:xfrm>
            <a:prstGeom prst="rect">
              <a:avLst/>
            </a:prstGeom>
            <a:noFill/>
          </p:spPr>
          <p:txBody>
            <a:bodyPr tIns="0" bIns="0">
              <a:spAutoFit/>
            </a:bodyPr>
            <a:lstStyle/>
            <a:p>
              <a:pPr algn="ctr" eaLnBrk="1" hangingPunct="1">
                <a:defRPr/>
              </a:pPr>
              <a:r>
                <a:rPr lang="en-US" sz="1300" b="0" dirty="0">
                  <a:solidFill>
                    <a:prstClr val="black"/>
                  </a:solidFill>
                  <a:latin typeface="Gill Sans"/>
                  <a:ea typeface="ヒラギノ角ゴ ProN W3" charset="0"/>
                  <a:cs typeface="Gill Sans"/>
                  <a:sym typeface="Gill Sans" charset="0"/>
                </a:rPr>
                <a:t>save</a:t>
              </a:r>
            </a:p>
          </p:txBody>
        </p:sp>
        <p:sp>
          <p:nvSpPr>
            <p:cNvPr id="104" name="TextBox 103"/>
            <p:cNvSpPr txBox="1"/>
            <p:nvPr/>
          </p:nvSpPr>
          <p:spPr bwMode="auto">
            <a:xfrm>
              <a:off x="12126912" y="9947275"/>
              <a:ext cx="1630363" cy="400110"/>
            </a:xfrm>
            <a:prstGeom prst="rect">
              <a:avLst/>
            </a:prstGeom>
            <a:noFill/>
          </p:spPr>
          <p:txBody>
            <a:bodyPr tIns="0" bIns="0">
              <a:spAutoFit/>
            </a:bodyPr>
            <a:lstStyle/>
            <a:p>
              <a:pPr algn="ctr" eaLnBrk="1" hangingPunct="1">
                <a:defRPr/>
              </a:pPr>
              <a:r>
                <a:rPr lang="en-US" sz="1300" b="0" dirty="0">
                  <a:solidFill>
                    <a:prstClr val="black"/>
                  </a:solidFill>
                  <a:latin typeface="Gill Sans"/>
                  <a:ea typeface="ヒラギノ角ゴ ProN W3" charset="0"/>
                  <a:cs typeface="Gill Sans"/>
                  <a:sym typeface="Gill Sans" charset="0"/>
                </a:rPr>
                <a:t>save</a:t>
              </a:r>
            </a:p>
          </p:txBody>
        </p:sp>
        <p:sp>
          <p:nvSpPr>
            <p:cNvPr id="105" name="TextBox 104"/>
            <p:cNvSpPr txBox="1"/>
            <p:nvPr/>
          </p:nvSpPr>
          <p:spPr bwMode="auto">
            <a:xfrm>
              <a:off x="15573376" y="9947275"/>
              <a:ext cx="1631949" cy="400110"/>
            </a:xfrm>
            <a:prstGeom prst="rect">
              <a:avLst/>
            </a:prstGeom>
            <a:noFill/>
          </p:spPr>
          <p:txBody>
            <a:bodyPr tIns="0" bIns="0">
              <a:spAutoFit/>
            </a:bodyPr>
            <a:lstStyle/>
            <a:p>
              <a:pPr algn="ctr" eaLnBrk="1" hangingPunct="1">
                <a:defRPr/>
              </a:pPr>
              <a:r>
                <a:rPr lang="en-US" sz="1300" b="0" dirty="0">
                  <a:solidFill>
                    <a:prstClr val="black"/>
                  </a:solidFill>
                  <a:latin typeface="Gill Sans"/>
                  <a:ea typeface="ヒラギノ角ゴ ProN W3" charset="0"/>
                  <a:cs typeface="Gill Sans"/>
                  <a:sym typeface="Gill Sans" charset="0"/>
                </a:rPr>
                <a:t>save</a:t>
              </a:r>
            </a:p>
          </p:txBody>
        </p:sp>
      </p:grpSp>
      <p:sp>
        <p:nvSpPr>
          <p:cNvPr id="106" name="Rectangle 105"/>
          <p:cNvSpPr/>
          <p:nvPr/>
        </p:nvSpPr>
        <p:spPr bwMode="auto">
          <a:xfrm>
            <a:off x="4136231" y="3517107"/>
            <a:ext cx="1003697" cy="249238"/>
          </a:xfrm>
          <a:prstGeom prst="rect">
            <a:avLst/>
          </a:prstGeom>
          <a:solidFill>
            <a:sysClr val="window" lastClr="FFFFFF"/>
          </a:solidFill>
          <a:ln w="9525" cap="flat" cmpd="sng" algn="ctr">
            <a:noFill/>
            <a:prstDash val="solid"/>
          </a:ln>
          <a:effectLst/>
        </p:spPr>
        <p:txBody>
          <a:bodyPr lIns="38405" tIns="19202" rIns="38405" bIns="19202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"/>
                <a:ea typeface="ヒラギノ角ゴ ProN W3"/>
                <a:cs typeface="Gill Sans"/>
                <a:sym typeface="Gill Sans" charset="0"/>
              </a:rPr>
              <a:t>batch @ t+1</a:t>
            </a:r>
          </a:p>
        </p:txBody>
      </p:sp>
      <p:sp>
        <p:nvSpPr>
          <p:cNvPr id="107" name="Rectangle 106"/>
          <p:cNvSpPr/>
          <p:nvPr/>
        </p:nvSpPr>
        <p:spPr bwMode="auto">
          <a:xfrm>
            <a:off x="2828925" y="3522662"/>
            <a:ext cx="1003697" cy="249238"/>
          </a:xfrm>
          <a:prstGeom prst="rect">
            <a:avLst/>
          </a:prstGeom>
          <a:solidFill>
            <a:sysClr val="window" lastClr="FFFFFF"/>
          </a:solidFill>
          <a:ln w="9525" cap="flat" cmpd="sng" algn="ctr">
            <a:noFill/>
            <a:prstDash val="solid"/>
          </a:ln>
          <a:effectLst/>
        </p:spPr>
        <p:txBody>
          <a:bodyPr lIns="38405" tIns="19202" rIns="38405" bIns="19202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"/>
                <a:ea typeface="ヒラギノ角ゴ ProN W3"/>
                <a:cs typeface="Gill Sans"/>
                <a:sym typeface="Gill Sans" charset="0"/>
              </a:rPr>
              <a:t>b</a:t>
            </a:r>
            <a:r>
              <a:rPr kumimoji="0" lang="en-US" sz="1200" b="0" i="0" u="none" strike="noStrike" kern="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"/>
                <a:ea typeface="ヒラギノ角ゴ ProN W3"/>
                <a:cs typeface="Gill Sans"/>
                <a:sym typeface="Gill Sans" charset="0"/>
              </a:rPr>
              <a:t>atch</a:t>
            </a:r>
            <a: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"/>
                <a:ea typeface="ヒラギノ角ゴ ProN W3"/>
                <a:cs typeface="Gill Sans"/>
                <a:sym typeface="Gill Sans" charset="0"/>
              </a:rPr>
              <a:t> @ t</a:t>
            </a:r>
          </a:p>
        </p:txBody>
      </p:sp>
      <p:sp>
        <p:nvSpPr>
          <p:cNvPr id="108" name="Rectangle 107"/>
          <p:cNvSpPr/>
          <p:nvPr/>
        </p:nvSpPr>
        <p:spPr bwMode="auto">
          <a:xfrm>
            <a:off x="5442347" y="3522662"/>
            <a:ext cx="1003697" cy="249238"/>
          </a:xfrm>
          <a:prstGeom prst="rect">
            <a:avLst/>
          </a:prstGeom>
          <a:solidFill>
            <a:sysClr val="window" lastClr="FFFFFF"/>
          </a:solidFill>
          <a:ln w="9525" cap="flat" cmpd="sng" algn="ctr">
            <a:noFill/>
            <a:prstDash val="solid"/>
          </a:ln>
          <a:effectLst/>
        </p:spPr>
        <p:txBody>
          <a:bodyPr lIns="38405" tIns="19202" rIns="38405" bIns="19202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"/>
                <a:ea typeface="ヒラギノ角ゴ ProN W3"/>
                <a:cs typeface="Gill Sans"/>
                <a:sym typeface="Gill Sans" charset="0"/>
              </a:rPr>
              <a:t>batch @ t+2</a:t>
            </a:r>
          </a:p>
        </p:txBody>
      </p:sp>
      <p:sp>
        <p:nvSpPr>
          <p:cNvPr id="109" name="Rectangle 155"/>
          <p:cNvSpPr>
            <a:spLocks noChangeArrowheads="1"/>
          </p:cNvSpPr>
          <p:nvPr/>
        </p:nvSpPr>
        <p:spPr bwMode="auto">
          <a:xfrm>
            <a:off x="742950" y="3733800"/>
            <a:ext cx="1885950" cy="31577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38405" tIns="19202" rIns="38405" bIns="19202">
            <a:spAutoFit/>
          </a:bodyPr>
          <a:lstStyle/>
          <a:p>
            <a:pPr eaLnBrk="1" hangingPunct="1"/>
            <a:r>
              <a:rPr lang="en-US" sz="1800" b="0" dirty="0" smtClean="0">
                <a:solidFill>
                  <a:srgbClr val="000000"/>
                </a:solidFill>
                <a:latin typeface="Gill Sans"/>
                <a:ea typeface="ヒラギノ角ゴ ProN W3" charset="0"/>
                <a:cs typeface="Gill Sans"/>
                <a:sym typeface="Gill Sans" charset="0"/>
              </a:rPr>
              <a:t>tweets </a:t>
            </a:r>
            <a:r>
              <a:rPr lang="en-US" sz="1800" b="0" dirty="0" err="1" smtClean="0">
                <a:solidFill>
                  <a:srgbClr val="000000"/>
                </a:solidFill>
                <a:latin typeface="Gill Sans"/>
                <a:ea typeface="ヒラギノ角ゴ ProN W3" charset="0"/>
                <a:cs typeface="Gill Sans"/>
                <a:sym typeface="Gill Sans" charset="0"/>
              </a:rPr>
              <a:t>DStream</a:t>
            </a:r>
            <a:endParaRPr lang="en-US" sz="1800" b="0" dirty="0" smtClean="0">
              <a:solidFill>
                <a:srgbClr val="000000"/>
              </a:solidFill>
              <a:latin typeface="Gill Sans"/>
              <a:ea typeface="ヒラギノ角ゴ ProN W3" charset="0"/>
              <a:cs typeface="Gill Sans"/>
              <a:sym typeface="Gill Sans" charset="0"/>
            </a:endParaRPr>
          </a:p>
        </p:txBody>
      </p:sp>
      <p:sp>
        <p:nvSpPr>
          <p:cNvPr id="110" name="Rectangle 155"/>
          <p:cNvSpPr>
            <a:spLocks noChangeArrowheads="1"/>
          </p:cNvSpPr>
          <p:nvPr/>
        </p:nvSpPr>
        <p:spPr bwMode="auto">
          <a:xfrm>
            <a:off x="742950" y="4533900"/>
            <a:ext cx="1885950" cy="31577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38405" tIns="19202" rIns="38405" bIns="19202">
            <a:spAutoFit/>
          </a:bodyPr>
          <a:lstStyle/>
          <a:p>
            <a:pPr eaLnBrk="1" hangingPunct="1"/>
            <a:r>
              <a:rPr lang="en-US" sz="1800" b="0" smtClean="0">
                <a:solidFill>
                  <a:srgbClr val="000000"/>
                </a:solidFill>
                <a:latin typeface="Gill Sans"/>
                <a:ea typeface="ヒラギノ角ゴ ProN W3" charset="0"/>
                <a:cs typeface="Gill Sans"/>
                <a:sym typeface="Gill Sans" charset="0"/>
              </a:rPr>
              <a:t>hashTags DStream</a:t>
            </a:r>
          </a:p>
        </p:txBody>
      </p:sp>
      <p:sp>
        <p:nvSpPr>
          <p:cNvPr id="111" name="Rounded Rectangular Callout 110"/>
          <p:cNvSpPr/>
          <p:nvPr/>
        </p:nvSpPr>
        <p:spPr>
          <a:xfrm>
            <a:off x="6715125" y="5257800"/>
            <a:ext cx="1600200" cy="685800"/>
          </a:xfrm>
          <a:prstGeom prst="wedgeRoundRectCallout">
            <a:avLst>
              <a:gd name="adj1" fmla="val -59817"/>
              <a:gd name="adj2" fmla="val -22499"/>
              <a:gd name="adj3" fmla="val 16667"/>
            </a:avLst>
          </a:prstGeom>
          <a:solidFill>
            <a:sysClr val="window" lastClr="FFFFFF"/>
          </a:solidFill>
          <a:ln w="57150" cap="flat" cmpd="sng" algn="ctr">
            <a:solidFill>
              <a:srgbClr val="E8950E"/>
            </a:solidFill>
            <a:prstDash val="solid"/>
          </a:ln>
          <a:effectLst/>
        </p:spPr>
        <p:txBody>
          <a:bodyPr lIns="0" tIns="19202" rIns="0" bIns="19202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7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ヒラギノ角ゴ ProN W3"/>
                <a:cs typeface="Gill Sans"/>
                <a:sym typeface="Gill Sans" charset="0"/>
              </a:rPr>
              <a:t>every batch saved to HDFS</a:t>
            </a:r>
          </a:p>
        </p:txBody>
      </p:sp>
    </p:spTree>
    <p:extLst>
      <p:ext uri="{BB962C8B-B14F-4D97-AF65-F5344CB8AC3E}">
        <p14:creationId xmlns:p14="http://schemas.microsoft.com/office/powerpoint/2010/main" val="127756500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" dur="500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00"/>
                            </p:stCondLst>
                            <p:childTnLst>
                              <p:par>
                                <p:cTn id="13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9" grpId="0" animBg="1"/>
      <p:bldP spid="111" grpId="0" animBg="1"/>
    </p:bld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Fault Tolerance</a:t>
            </a:r>
            <a:endParaRPr lang="en-US" sz="36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205" name="TextBox 204"/>
          <p:cNvSpPr txBox="1"/>
          <p:nvPr/>
        </p:nvSpPr>
        <p:spPr>
          <a:xfrm>
            <a:off x="0" y="1367135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Bottom line: they’re just RDDs!</a:t>
            </a:r>
            <a:endParaRPr lang="en-US" sz="24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1537824067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5" grpId="0"/>
    </p:bld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Fault Tolerance</a:t>
            </a:r>
            <a:endParaRPr lang="en-US" sz="36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158" name="Rounded Rectangular Callout 157"/>
          <p:cNvSpPr/>
          <p:nvPr/>
        </p:nvSpPr>
        <p:spPr>
          <a:xfrm>
            <a:off x="5838825" y="2438400"/>
            <a:ext cx="1400175" cy="952500"/>
          </a:xfrm>
          <a:prstGeom prst="wedgeRoundRectCallout">
            <a:avLst>
              <a:gd name="adj1" fmla="val -64777"/>
              <a:gd name="adj2" fmla="val -18645"/>
              <a:gd name="adj3" fmla="val 16667"/>
            </a:avLst>
          </a:prstGeom>
          <a:solidFill>
            <a:sysClr val="window" lastClr="FFFFFF"/>
          </a:solidFill>
          <a:ln w="57150" cap="flat" cmpd="sng" algn="ctr">
            <a:solidFill>
              <a:srgbClr val="E8950E"/>
            </a:solidFill>
            <a:prstDash val="solid"/>
          </a:ln>
          <a:effectLst/>
        </p:spPr>
        <p:txBody>
          <a:bodyPr lIns="0" tIns="19202" rIns="0" bIns="19202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7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ヒラギノ角ゴ ProN W3"/>
                <a:cs typeface="Gill Sans"/>
                <a:sym typeface="Gill Sans" charset="0"/>
              </a:rPr>
              <a:t>input data replicated</a:t>
            </a: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7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ヒラギノ角ゴ ProN W3"/>
                <a:cs typeface="Gill Sans"/>
                <a:sym typeface="Gill Sans" charset="0"/>
              </a:rPr>
              <a:t>in memory</a:t>
            </a:r>
          </a:p>
        </p:txBody>
      </p:sp>
      <p:grpSp>
        <p:nvGrpSpPr>
          <p:cNvPr id="159" name="Group 116"/>
          <p:cNvGrpSpPr>
            <a:grpSpLocks/>
          </p:cNvGrpSpPr>
          <p:nvPr/>
        </p:nvGrpSpPr>
        <p:grpSpPr bwMode="auto">
          <a:xfrm>
            <a:off x="3888581" y="2949575"/>
            <a:ext cx="1743075" cy="675482"/>
            <a:chOff x="7762239" y="5609988"/>
            <a:chExt cx="2889827" cy="840669"/>
          </a:xfrm>
        </p:grpSpPr>
        <p:pic>
          <p:nvPicPr>
            <p:cNvPr id="160" name="Picture 117"/>
            <p:cNvPicPr>
              <a:picLocks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762239" y="5609988"/>
              <a:ext cx="921005" cy="84066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161" name="Picture 118"/>
            <p:cNvPicPr>
              <a:picLocks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413497" y="5609988"/>
              <a:ext cx="921005" cy="84066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162" name="Picture 119"/>
            <p:cNvPicPr>
              <a:picLocks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072287" y="5609988"/>
              <a:ext cx="921005" cy="84066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163" name="Picture 120"/>
            <p:cNvPicPr>
              <a:picLocks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731061" y="5609988"/>
              <a:ext cx="921005" cy="84066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pic>
        <p:nvPicPr>
          <p:cNvPr id="164" name="Picture 122"/>
          <p:cNvPicPr>
            <a:picLocks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92153" y="5343525"/>
            <a:ext cx="555427" cy="676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65" name="Picture 123"/>
          <p:cNvPicPr>
            <a:picLocks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85059" y="5343525"/>
            <a:ext cx="555427" cy="676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66" name="Picture 124"/>
          <p:cNvPicPr>
            <a:picLocks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82133" y="5343525"/>
            <a:ext cx="555426" cy="676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67" name="Picture 125"/>
          <p:cNvPicPr>
            <a:picLocks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79802" y="5343525"/>
            <a:ext cx="555426" cy="676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68" name="TextBox 131"/>
          <p:cNvSpPr txBox="1">
            <a:spLocks noChangeArrowheads="1"/>
          </p:cNvSpPr>
          <p:nvPr/>
        </p:nvSpPr>
        <p:spPr bwMode="auto">
          <a:xfrm>
            <a:off x="4410075" y="3813175"/>
            <a:ext cx="1360884" cy="2616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38405" tIns="0" rIns="38405" bIns="0">
            <a:spAutoFit/>
          </a:bodyPr>
          <a:lstStyle>
            <a:lvl1pPr eaLnBrk="0" hangingPunct="0">
              <a:defRPr sz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1pPr>
            <a:lvl2pPr marL="742950" indent="-285750" eaLnBrk="0" hangingPunct="0">
              <a:defRPr sz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2pPr>
            <a:lvl3pPr marL="1143000" indent="-228600" eaLnBrk="0" hangingPunct="0">
              <a:defRPr sz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3pPr>
            <a:lvl4pPr marL="1600200" indent="-228600" eaLnBrk="0" hangingPunct="0">
              <a:defRPr sz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4pPr>
            <a:lvl5pPr marL="2057400" indent="-228600" eaLnBrk="0" hangingPunct="0">
              <a:defRPr sz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9pPr>
          </a:lstStyle>
          <a:p>
            <a:pPr algn="ctr" eaLnBrk="1" hangingPunct="1"/>
            <a:r>
              <a:rPr lang="en-US" sz="1700" b="0" smtClean="0">
                <a:latin typeface="Gill Sans"/>
                <a:cs typeface="Gill Sans"/>
              </a:rPr>
              <a:t>flatMap</a:t>
            </a:r>
          </a:p>
        </p:txBody>
      </p:sp>
      <p:cxnSp>
        <p:nvCxnSpPr>
          <p:cNvPr id="169" name="Straight Arrow Connector 168"/>
          <p:cNvCxnSpPr/>
          <p:nvPr/>
        </p:nvCxnSpPr>
        <p:spPr bwMode="auto">
          <a:xfrm flipH="1">
            <a:off x="4724400" y="2841625"/>
            <a:ext cx="596" cy="1997075"/>
          </a:xfrm>
          <a:prstGeom prst="straightConnector1">
            <a:avLst/>
          </a:prstGeom>
          <a:solidFill>
            <a:srgbClr val="000000"/>
          </a:solidFill>
          <a:ln w="57150" cap="flat" cmpd="sng" algn="ctr">
            <a:solidFill>
              <a:srgbClr val="000000"/>
            </a:solidFill>
            <a:prstDash val="solid"/>
            <a:round/>
            <a:headEnd type="none" w="med" len="med"/>
            <a:tailEnd type="arrow"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grpSp>
        <p:nvGrpSpPr>
          <p:cNvPr id="170" name="Group 14"/>
          <p:cNvGrpSpPr>
            <a:grpSpLocks/>
          </p:cNvGrpSpPr>
          <p:nvPr/>
        </p:nvGrpSpPr>
        <p:grpSpPr bwMode="auto">
          <a:xfrm>
            <a:off x="3981450" y="2324100"/>
            <a:ext cx="1485900" cy="419100"/>
            <a:chOff x="14325600" y="2971800"/>
            <a:chExt cx="3657600" cy="990600"/>
          </a:xfrm>
        </p:grpSpPr>
        <p:sp>
          <p:nvSpPr>
            <p:cNvPr id="171" name="Rectangle 170"/>
            <p:cNvSpPr/>
            <p:nvPr/>
          </p:nvSpPr>
          <p:spPr bwMode="auto">
            <a:xfrm>
              <a:off x="14325600" y="2971800"/>
              <a:ext cx="457200" cy="990600"/>
            </a:xfrm>
            <a:prstGeom prst="rect">
              <a:avLst/>
            </a:prstGeom>
            <a:gradFill rotWithShape="1">
              <a:gsLst>
                <a:gs pos="0">
                  <a:srgbClr val="2C9C89">
                    <a:tint val="100000"/>
                    <a:shade val="100000"/>
                    <a:satMod val="130000"/>
                  </a:srgbClr>
                </a:gs>
                <a:gs pos="100000">
                  <a:srgbClr val="2C9C89">
                    <a:tint val="50000"/>
                    <a:shade val="100000"/>
                    <a:satMod val="350000"/>
                  </a:srgbClr>
                </a:gs>
              </a:gsLst>
              <a:lin ang="16200000" scaled="0"/>
            </a:gradFill>
            <a:ln w="9525" cap="flat" cmpd="sng" algn="ctr">
              <a:solidFill>
                <a:srgbClr val="2C9C89">
                  <a:shade val="95000"/>
                  <a:satMod val="105000"/>
                </a:srgbClr>
              </a:solidFill>
              <a:prstDash val="solid"/>
              <a:headEnd type="none" w="med" len="med"/>
              <a:tailEnd type="none" w="med" len="me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  <a:extLst/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5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ヒラギノ角ゴ ProN W3" charset="0"/>
                <a:cs typeface="Gill Sans"/>
                <a:sym typeface="Gill Sans" charset="0"/>
              </a:endParaRPr>
            </a:p>
          </p:txBody>
        </p:sp>
        <p:sp>
          <p:nvSpPr>
            <p:cNvPr id="172" name="Rectangle 171"/>
            <p:cNvSpPr/>
            <p:nvPr/>
          </p:nvSpPr>
          <p:spPr bwMode="auto">
            <a:xfrm>
              <a:off x="14782800" y="2971800"/>
              <a:ext cx="457200" cy="990600"/>
            </a:xfrm>
            <a:prstGeom prst="rect">
              <a:avLst/>
            </a:prstGeom>
            <a:gradFill rotWithShape="1">
              <a:gsLst>
                <a:gs pos="0">
                  <a:srgbClr val="2C9C89">
                    <a:tint val="100000"/>
                    <a:shade val="100000"/>
                    <a:satMod val="130000"/>
                  </a:srgbClr>
                </a:gs>
                <a:gs pos="100000">
                  <a:srgbClr val="2C9C89">
                    <a:tint val="50000"/>
                    <a:shade val="100000"/>
                    <a:satMod val="350000"/>
                  </a:srgbClr>
                </a:gs>
              </a:gsLst>
              <a:lin ang="16200000" scaled="0"/>
            </a:gradFill>
            <a:ln w="9525" cap="flat" cmpd="sng" algn="ctr">
              <a:solidFill>
                <a:srgbClr val="2C9C89">
                  <a:shade val="95000"/>
                  <a:satMod val="105000"/>
                </a:srgbClr>
              </a:solidFill>
              <a:prstDash val="solid"/>
              <a:headEnd type="none" w="med" len="med"/>
              <a:tailEnd type="none" w="med" len="me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  <a:extLst/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5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ヒラギノ角ゴ ProN W3" charset="0"/>
                <a:cs typeface="Gill Sans"/>
                <a:sym typeface="Gill Sans" charset="0"/>
              </a:endParaRPr>
            </a:p>
          </p:txBody>
        </p:sp>
        <p:sp>
          <p:nvSpPr>
            <p:cNvPr id="173" name="Rectangle 172"/>
            <p:cNvSpPr/>
            <p:nvPr/>
          </p:nvSpPr>
          <p:spPr bwMode="auto">
            <a:xfrm>
              <a:off x="15240000" y="2971800"/>
              <a:ext cx="457200" cy="990600"/>
            </a:xfrm>
            <a:prstGeom prst="rect">
              <a:avLst/>
            </a:prstGeom>
            <a:gradFill rotWithShape="1">
              <a:gsLst>
                <a:gs pos="0">
                  <a:srgbClr val="2C9C89">
                    <a:tint val="100000"/>
                    <a:shade val="100000"/>
                    <a:satMod val="130000"/>
                  </a:srgbClr>
                </a:gs>
                <a:gs pos="100000">
                  <a:srgbClr val="2C9C89">
                    <a:tint val="50000"/>
                    <a:shade val="100000"/>
                    <a:satMod val="350000"/>
                  </a:srgbClr>
                </a:gs>
              </a:gsLst>
              <a:lin ang="16200000" scaled="0"/>
            </a:gradFill>
            <a:ln w="9525" cap="flat" cmpd="sng" algn="ctr">
              <a:solidFill>
                <a:srgbClr val="2C9C89">
                  <a:shade val="95000"/>
                  <a:satMod val="105000"/>
                </a:srgbClr>
              </a:solidFill>
              <a:prstDash val="solid"/>
              <a:headEnd type="none" w="med" len="med"/>
              <a:tailEnd type="none" w="med" len="me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  <a:extLst/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5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ヒラギノ角ゴ ProN W3" charset="0"/>
                <a:cs typeface="Gill Sans"/>
                <a:sym typeface="Gill Sans" charset="0"/>
              </a:endParaRPr>
            </a:p>
          </p:txBody>
        </p:sp>
        <p:sp>
          <p:nvSpPr>
            <p:cNvPr id="174" name="Rectangle 173"/>
            <p:cNvSpPr/>
            <p:nvPr/>
          </p:nvSpPr>
          <p:spPr bwMode="auto">
            <a:xfrm>
              <a:off x="15697200" y="2971800"/>
              <a:ext cx="457200" cy="990600"/>
            </a:xfrm>
            <a:prstGeom prst="rect">
              <a:avLst/>
            </a:prstGeom>
            <a:gradFill rotWithShape="1">
              <a:gsLst>
                <a:gs pos="0">
                  <a:srgbClr val="2C9C89">
                    <a:tint val="100000"/>
                    <a:shade val="100000"/>
                    <a:satMod val="130000"/>
                  </a:srgbClr>
                </a:gs>
                <a:gs pos="100000">
                  <a:srgbClr val="2C9C89">
                    <a:tint val="50000"/>
                    <a:shade val="100000"/>
                    <a:satMod val="350000"/>
                  </a:srgbClr>
                </a:gs>
              </a:gsLst>
              <a:lin ang="16200000" scaled="0"/>
            </a:gradFill>
            <a:ln w="9525" cap="flat" cmpd="sng" algn="ctr">
              <a:solidFill>
                <a:srgbClr val="2C9C89">
                  <a:shade val="95000"/>
                  <a:satMod val="105000"/>
                </a:srgbClr>
              </a:solidFill>
              <a:prstDash val="solid"/>
              <a:headEnd type="none" w="med" len="med"/>
              <a:tailEnd type="none" w="med" len="me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  <a:extLst/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5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ヒラギノ角ゴ ProN W3" charset="0"/>
                <a:cs typeface="Gill Sans"/>
                <a:sym typeface="Gill Sans" charset="0"/>
              </a:endParaRPr>
            </a:p>
          </p:txBody>
        </p:sp>
        <p:sp>
          <p:nvSpPr>
            <p:cNvPr id="175" name="Rectangle 174"/>
            <p:cNvSpPr/>
            <p:nvPr/>
          </p:nvSpPr>
          <p:spPr bwMode="auto">
            <a:xfrm>
              <a:off x="16154400" y="2971800"/>
              <a:ext cx="457200" cy="990600"/>
            </a:xfrm>
            <a:prstGeom prst="rect">
              <a:avLst/>
            </a:prstGeom>
            <a:gradFill rotWithShape="1">
              <a:gsLst>
                <a:gs pos="0">
                  <a:srgbClr val="2C9C89">
                    <a:tint val="100000"/>
                    <a:shade val="100000"/>
                    <a:satMod val="130000"/>
                  </a:srgbClr>
                </a:gs>
                <a:gs pos="100000">
                  <a:srgbClr val="2C9C89">
                    <a:tint val="50000"/>
                    <a:shade val="100000"/>
                    <a:satMod val="350000"/>
                  </a:srgbClr>
                </a:gs>
              </a:gsLst>
              <a:lin ang="16200000" scaled="0"/>
            </a:gradFill>
            <a:ln w="9525" cap="flat" cmpd="sng" algn="ctr">
              <a:solidFill>
                <a:srgbClr val="2C9C89">
                  <a:shade val="95000"/>
                  <a:satMod val="105000"/>
                </a:srgbClr>
              </a:solidFill>
              <a:prstDash val="solid"/>
              <a:headEnd type="none" w="med" len="med"/>
              <a:tailEnd type="none" w="med" len="me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  <a:extLst/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5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ヒラギノ角ゴ ProN W3" charset="0"/>
                <a:cs typeface="Gill Sans"/>
                <a:sym typeface="Gill Sans" charset="0"/>
              </a:endParaRPr>
            </a:p>
          </p:txBody>
        </p:sp>
        <p:sp>
          <p:nvSpPr>
            <p:cNvPr id="176" name="Rectangle 175"/>
            <p:cNvSpPr/>
            <p:nvPr/>
          </p:nvSpPr>
          <p:spPr bwMode="auto">
            <a:xfrm>
              <a:off x="16611600" y="2971800"/>
              <a:ext cx="457200" cy="990600"/>
            </a:xfrm>
            <a:prstGeom prst="rect">
              <a:avLst/>
            </a:prstGeom>
            <a:gradFill rotWithShape="1">
              <a:gsLst>
                <a:gs pos="0">
                  <a:srgbClr val="2C9C89">
                    <a:tint val="100000"/>
                    <a:shade val="100000"/>
                    <a:satMod val="130000"/>
                  </a:srgbClr>
                </a:gs>
                <a:gs pos="100000">
                  <a:srgbClr val="2C9C89">
                    <a:tint val="50000"/>
                    <a:shade val="100000"/>
                    <a:satMod val="350000"/>
                  </a:srgbClr>
                </a:gs>
              </a:gsLst>
              <a:lin ang="16200000" scaled="0"/>
            </a:gradFill>
            <a:ln w="9525" cap="flat" cmpd="sng" algn="ctr">
              <a:solidFill>
                <a:srgbClr val="2C9C89">
                  <a:shade val="95000"/>
                  <a:satMod val="105000"/>
                </a:srgbClr>
              </a:solidFill>
              <a:prstDash val="solid"/>
              <a:headEnd type="none" w="med" len="med"/>
              <a:tailEnd type="none" w="med" len="me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  <a:extLst/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5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ヒラギノ角ゴ ProN W3" charset="0"/>
                <a:cs typeface="Gill Sans"/>
                <a:sym typeface="Gill Sans" charset="0"/>
              </a:endParaRPr>
            </a:p>
          </p:txBody>
        </p:sp>
        <p:sp>
          <p:nvSpPr>
            <p:cNvPr id="177" name="Rectangle 176"/>
            <p:cNvSpPr/>
            <p:nvPr/>
          </p:nvSpPr>
          <p:spPr bwMode="auto">
            <a:xfrm>
              <a:off x="17068800" y="2971800"/>
              <a:ext cx="457200" cy="990600"/>
            </a:xfrm>
            <a:prstGeom prst="rect">
              <a:avLst/>
            </a:prstGeom>
            <a:gradFill rotWithShape="1">
              <a:gsLst>
                <a:gs pos="0">
                  <a:srgbClr val="2C9C89">
                    <a:tint val="100000"/>
                    <a:shade val="100000"/>
                    <a:satMod val="130000"/>
                  </a:srgbClr>
                </a:gs>
                <a:gs pos="100000">
                  <a:srgbClr val="2C9C89">
                    <a:tint val="50000"/>
                    <a:shade val="100000"/>
                    <a:satMod val="350000"/>
                  </a:srgbClr>
                </a:gs>
              </a:gsLst>
              <a:lin ang="16200000" scaled="0"/>
            </a:gradFill>
            <a:ln w="9525" cap="flat" cmpd="sng" algn="ctr">
              <a:solidFill>
                <a:srgbClr val="2C9C89">
                  <a:shade val="95000"/>
                  <a:satMod val="105000"/>
                </a:srgbClr>
              </a:solidFill>
              <a:prstDash val="solid"/>
              <a:headEnd type="none" w="med" len="med"/>
              <a:tailEnd type="none" w="med" len="me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  <a:extLst/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5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ヒラギノ角ゴ ProN W3" charset="0"/>
                <a:cs typeface="Gill Sans"/>
                <a:sym typeface="Gill Sans" charset="0"/>
              </a:endParaRPr>
            </a:p>
          </p:txBody>
        </p:sp>
        <p:sp>
          <p:nvSpPr>
            <p:cNvPr id="178" name="Rectangle 177"/>
            <p:cNvSpPr/>
            <p:nvPr/>
          </p:nvSpPr>
          <p:spPr bwMode="auto">
            <a:xfrm>
              <a:off x="17526000" y="2971800"/>
              <a:ext cx="457200" cy="990600"/>
            </a:xfrm>
            <a:prstGeom prst="rect">
              <a:avLst/>
            </a:prstGeom>
            <a:gradFill rotWithShape="1">
              <a:gsLst>
                <a:gs pos="0">
                  <a:srgbClr val="2C9C89">
                    <a:tint val="100000"/>
                    <a:shade val="100000"/>
                    <a:satMod val="130000"/>
                  </a:srgbClr>
                </a:gs>
                <a:gs pos="100000">
                  <a:srgbClr val="2C9C89">
                    <a:tint val="50000"/>
                    <a:shade val="100000"/>
                    <a:satMod val="350000"/>
                  </a:srgbClr>
                </a:gs>
              </a:gsLst>
              <a:lin ang="16200000" scaled="0"/>
            </a:gradFill>
            <a:ln w="9525" cap="flat" cmpd="sng" algn="ctr">
              <a:solidFill>
                <a:srgbClr val="2C9C89">
                  <a:shade val="95000"/>
                  <a:satMod val="105000"/>
                </a:srgbClr>
              </a:solidFill>
              <a:prstDash val="solid"/>
              <a:headEnd type="none" w="med" len="med"/>
              <a:tailEnd type="none" w="med" len="me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  <a:extLst/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5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ヒラギノ角ゴ ProN W3" charset="0"/>
                <a:cs typeface="Gill Sans"/>
                <a:sym typeface="Gill Sans" charset="0"/>
              </a:endParaRPr>
            </a:p>
          </p:txBody>
        </p:sp>
      </p:grpSp>
      <p:grpSp>
        <p:nvGrpSpPr>
          <p:cNvPr id="179" name="Group 178"/>
          <p:cNvGrpSpPr>
            <a:grpSpLocks/>
          </p:cNvGrpSpPr>
          <p:nvPr/>
        </p:nvGrpSpPr>
        <p:grpSpPr bwMode="auto">
          <a:xfrm>
            <a:off x="4552950" y="5943600"/>
            <a:ext cx="571500" cy="419100"/>
            <a:chOff x="15697200" y="10210800"/>
            <a:chExt cx="1524000" cy="990600"/>
          </a:xfrm>
        </p:grpSpPr>
        <p:sp>
          <p:nvSpPr>
            <p:cNvPr id="180" name="Rectangle 179"/>
            <p:cNvSpPr/>
            <p:nvPr/>
          </p:nvSpPr>
          <p:spPr bwMode="auto">
            <a:xfrm>
              <a:off x="15697200" y="10210800"/>
              <a:ext cx="457200" cy="990600"/>
            </a:xfrm>
            <a:prstGeom prst="rect">
              <a:avLst/>
            </a:prstGeom>
            <a:gradFill rotWithShape="1">
              <a:gsLst>
                <a:gs pos="0">
                  <a:srgbClr val="1D86CD">
                    <a:tint val="100000"/>
                    <a:shade val="100000"/>
                    <a:satMod val="130000"/>
                  </a:srgbClr>
                </a:gs>
                <a:gs pos="100000">
                  <a:srgbClr val="1D86CD">
                    <a:tint val="50000"/>
                    <a:shade val="100000"/>
                    <a:satMod val="350000"/>
                  </a:srgbClr>
                </a:gs>
              </a:gsLst>
              <a:lin ang="16200000" scaled="0"/>
            </a:gradFill>
            <a:ln w="9525" cap="flat" cmpd="sng" algn="ctr">
              <a:solidFill>
                <a:srgbClr val="1D86CD">
                  <a:shade val="95000"/>
                  <a:satMod val="105000"/>
                </a:srgbClr>
              </a:solidFill>
              <a:prstDash val="solid"/>
              <a:headEnd type="none" w="med" len="med"/>
              <a:tailEnd type="none" w="med" len="me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  <a:extLst/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5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ヒラギノ角ゴ ProN W3" charset="0"/>
                <a:cs typeface="Gill Sans"/>
                <a:sym typeface="Gill Sans" charset="0"/>
              </a:endParaRPr>
            </a:p>
          </p:txBody>
        </p:sp>
        <p:sp>
          <p:nvSpPr>
            <p:cNvPr id="181" name="Rectangle 180"/>
            <p:cNvSpPr/>
            <p:nvPr/>
          </p:nvSpPr>
          <p:spPr bwMode="auto">
            <a:xfrm>
              <a:off x="16764000" y="10210800"/>
              <a:ext cx="457200" cy="990600"/>
            </a:xfrm>
            <a:prstGeom prst="rect">
              <a:avLst/>
            </a:prstGeom>
            <a:gradFill rotWithShape="1">
              <a:gsLst>
                <a:gs pos="0">
                  <a:srgbClr val="1D86CD">
                    <a:tint val="100000"/>
                    <a:shade val="100000"/>
                    <a:satMod val="130000"/>
                  </a:srgbClr>
                </a:gs>
                <a:gs pos="100000">
                  <a:srgbClr val="1D86CD">
                    <a:tint val="50000"/>
                    <a:shade val="100000"/>
                    <a:satMod val="350000"/>
                  </a:srgbClr>
                </a:gs>
              </a:gsLst>
              <a:lin ang="16200000" scaled="0"/>
            </a:gradFill>
            <a:ln w="9525" cap="flat" cmpd="sng" algn="ctr">
              <a:solidFill>
                <a:srgbClr val="1D86CD">
                  <a:shade val="95000"/>
                  <a:satMod val="105000"/>
                </a:srgbClr>
              </a:solidFill>
              <a:prstDash val="solid"/>
              <a:headEnd type="none" w="med" len="med"/>
              <a:tailEnd type="none" w="med" len="me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  <a:extLst/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5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ヒラギノ角ゴ ProN W3" charset="0"/>
                <a:cs typeface="Gill Sans"/>
                <a:sym typeface="Gill Sans" charset="0"/>
              </a:endParaRPr>
            </a:p>
          </p:txBody>
        </p:sp>
      </p:grpSp>
      <p:grpSp>
        <p:nvGrpSpPr>
          <p:cNvPr id="182" name="Group 181"/>
          <p:cNvGrpSpPr>
            <a:grpSpLocks/>
          </p:cNvGrpSpPr>
          <p:nvPr/>
        </p:nvGrpSpPr>
        <p:grpSpPr bwMode="auto">
          <a:xfrm>
            <a:off x="4124325" y="2552700"/>
            <a:ext cx="1485900" cy="419100"/>
            <a:chOff x="14325600" y="2971800"/>
            <a:chExt cx="3657600" cy="990600"/>
          </a:xfrm>
        </p:grpSpPr>
        <p:sp>
          <p:nvSpPr>
            <p:cNvPr id="183" name="Rectangle 182"/>
            <p:cNvSpPr/>
            <p:nvPr/>
          </p:nvSpPr>
          <p:spPr bwMode="auto">
            <a:xfrm>
              <a:off x="14325600" y="2971800"/>
              <a:ext cx="457200" cy="990600"/>
            </a:xfrm>
            <a:prstGeom prst="rect">
              <a:avLst/>
            </a:prstGeom>
            <a:gradFill rotWithShape="1">
              <a:gsLst>
                <a:gs pos="0">
                  <a:srgbClr val="2C9C89">
                    <a:tint val="100000"/>
                    <a:shade val="100000"/>
                    <a:satMod val="130000"/>
                  </a:srgbClr>
                </a:gs>
                <a:gs pos="100000">
                  <a:srgbClr val="2C9C89">
                    <a:tint val="50000"/>
                    <a:shade val="100000"/>
                    <a:satMod val="350000"/>
                  </a:srgbClr>
                </a:gs>
              </a:gsLst>
              <a:lin ang="16200000" scaled="0"/>
            </a:gradFill>
            <a:ln w="9525" cap="flat" cmpd="sng" algn="ctr">
              <a:solidFill>
                <a:srgbClr val="2C9C89">
                  <a:shade val="95000"/>
                  <a:satMod val="105000"/>
                </a:srgbClr>
              </a:solidFill>
              <a:prstDash val="solid"/>
              <a:headEnd type="none" w="med" len="med"/>
              <a:tailEnd type="none" w="med" len="me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  <a:extLst/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5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ヒラギノ角ゴ ProN W3" charset="0"/>
                <a:cs typeface="Gill Sans"/>
                <a:sym typeface="Gill Sans" charset="0"/>
              </a:endParaRPr>
            </a:p>
          </p:txBody>
        </p:sp>
        <p:sp>
          <p:nvSpPr>
            <p:cNvPr id="184" name="Rectangle 183"/>
            <p:cNvSpPr/>
            <p:nvPr/>
          </p:nvSpPr>
          <p:spPr bwMode="auto">
            <a:xfrm>
              <a:off x="14782800" y="2971800"/>
              <a:ext cx="457200" cy="990600"/>
            </a:xfrm>
            <a:prstGeom prst="rect">
              <a:avLst/>
            </a:prstGeom>
            <a:gradFill rotWithShape="1">
              <a:gsLst>
                <a:gs pos="0">
                  <a:srgbClr val="2C9C89">
                    <a:tint val="100000"/>
                    <a:shade val="100000"/>
                    <a:satMod val="130000"/>
                  </a:srgbClr>
                </a:gs>
                <a:gs pos="100000">
                  <a:srgbClr val="2C9C89">
                    <a:tint val="50000"/>
                    <a:shade val="100000"/>
                    <a:satMod val="350000"/>
                  </a:srgbClr>
                </a:gs>
              </a:gsLst>
              <a:lin ang="16200000" scaled="0"/>
            </a:gradFill>
            <a:ln w="9525" cap="flat" cmpd="sng" algn="ctr">
              <a:solidFill>
                <a:srgbClr val="2C9C89">
                  <a:shade val="95000"/>
                  <a:satMod val="105000"/>
                </a:srgbClr>
              </a:solidFill>
              <a:prstDash val="solid"/>
              <a:headEnd type="none" w="med" len="med"/>
              <a:tailEnd type="none" w="med" len="me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  <a:extLst/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5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ヒラギノ角ゴ ProN W3" charset="0"/>
                <a:cs typeface="Gill Sans"/>
                <a:sym typeface="Gill Sans" charset="0"/>
              </a:endParaRPr>
            </a:p>
          </p:txBody>
        </p:sp>
        <p:sp>
          <p:nvSpPr>
            <p:cNvPr id="185" name="Rectangle 184"/>
            <p:cNvSpPr/>
            <p:nvPr/>
          </p:nvSpPr>
          <p:spPr bwMode="auto">
            <a:xfrm>
              <a:off x="15240000" y="2971800"/>
              <a:ext cx="457200" cy="990600"/>
            </a:xfrm>
            <a:prstGeom prst="rect">
              <a:avLst/>
            </a:prstGeom>
            <a:gradFill rotWithShape="1">
              <a:gsLst>
                <a:gs pos="0">
                  <a:srgbClr val="2C9C89">
                    <a:tint val="100000"/>
                    <a:shade val="100000"/>
                    <a:satMod val="130000"/>
                  </a:srgbClr>
                </a:gs>
                <a:gs pos="100000">
                  <a:srgbClr val="2C9C89">
                    <a:tint val="50000"/>
                    <a:shade val="100000"/>
                    <a:satMod val="350000"/>
                  </a:srgbClr>
                </a:gs>
              </a:gsLst>
              <a:lin ang="16200000" scaled="0"/>
            </a:gradFill>
            <a:ln w="9525" cap="flat" cmpd="sng" algn="ctr">
              <a:solidFill>
                <a:srgbClr val="2C9C89">
                  <a:shade val="95000"/>
                  <a:satMod val="105000"/>
                </a:srgbClr>
              </a:solidFill>
              <a:prstDash val="solid"/>
              <a:headEnd type="none" w="med" len="med"/>
              <a:tailEnd type="none" w="med" len="me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  <a:extLst/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5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ヒラギノ角ゴ ProN W3" charset="0"/>
                <a:cs typeface="Gill Sans"/>
                <a:sym typeface="Gill Sans" charset="0"/>
              </a:endParaRPr>
            </a:p>
          </p:txBody>
        </p:sp>
        <p:sp>
          <p:nvSpPr>
            <p:cNvPr id="186" name="Rectangle 185"/>
            <p:cNvSpPr/>
            <p:nvPr/>
          </p:nvSpPr>
          <p:spPr bwMode="auto">
            <a:xfrm>
              <a:off x="15697200" y="2971800"/>
              <a:ext cx="457200" cy="990600"/>
            </a:xfrm>
            <a:prstGeom prst="rect">
              <a:avLst/>
            </a:prstGeom>
            <a:gradFill rotWithShape="1">
              <a:gsLst>
                <a:gs pos="0">
                  <a:srgbClr val="2C9C89">
                    <a:tint val="100000"/>
                    <a:shade val="100000"/>
                    <a:satMod val="130000"/>
                  </a:srgbClr>
                </a:gs>
                <a:gs pos="100000">
                  <a:srgbClr val="2C9C89">
                    <a:tint val="50000"/>
                    <a:shade val="100000"/>
                    <a:satMod val="350000"/>
                  </a:srgbClr>
                </a:gs>
              </a:gsLst>
              <a:lin ang="16200000" scaled="0"/>
            </a:gradFill>
            <a:ln w="9525" cap="flat" cmpd="sng" algn="ctr">
              <a:solidFill>
                <a:srgbClr val="2C9C89">
                  <a:shade val="95000"/>
                  <a:satMod val="105000"/>
                </a:srgbClr>
              </a:solidFill>
              <a:prstDash val="solid"/>
              <a:headEnd type="none" w="med" len="med"/>
              <a:tailEnd type="none" w="med" len="me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  <a:extLst/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5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ヒラギノ角ゴ ProN W3" charset="0"/>
                <a:cs typeface="Gill Sans"/>
                <a:sym typeface="Gill Sans" charset="0"/>
              </a:endParaRPr>
            </a:p>
          </p:txBody>
        </p:sp>
        <p:sp>
          <p:nvSpPr>
            <p:cNvPr id="187" name="Rectangle 186"/>
            <p:cNvSpPr/>
            <p:nvPr/>
          </p:nvSpPr>
          <p:spPr bwMode="auto">
            <a:xfrm>
              <a:off x="16154400" y="2971800"/>
              <a:ext cx="457200" cy="990600"/>
            </a:xfrm>
            <a:prstGeom prst="rect">
              <a:avLst/>
            </a:prstGeom>
            <a:gradFill rotWithShape="1">
              <a:gsLst>
                <a:gs pos="0">
                  <a:srgbClr val="2C9C89">
                    <a:tint val="100000"/>
                    <a:shade val="100000"/>
                    <a:satMod val="130000"/>
                  </a:srgbClr>
                </a:gs>
                <a:gs pos="100000">
                  <a:srgbClr val="2C9C89">
                    <a:tint val="50000"/>
                    <a:shade val="100000"/>
                    <a:satMod val="350000"/>
                  </a:srgbClr>
                </a:gs>
              </a:gsLst>
              <a:lin ang="16200000" scaled="0"/>
            </a:gradFill>
            <a:ln w="9525" cap="flat" cmpd="sng" algn="ctr">
              <a:solidFill>
                <a:srgbClr val="2C9C89">
                  <a:shade val="95000"/>
                  <a:satMod val="105000"/>
                </a:srgbClr>
              </a:solidFill>
              <a:prstDash val="solid"/>
              <a:headEnd type="none" w="med" len="med"/>
              <a:tailEnd type="none" w="med" len="me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  <a:extLst/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5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ヒラギノ角ゴ ProN W3" charset="0"/>
                <a:cs typeface="Gill Sans"/>
                <a:sym typeface="Gill Sans" charset="0"/>
              </a:endParaRPr>
            </a:p>
          </p:txBody>
        </p:sp>
        <p:sp>
          <p:nvSpPr>
            <p:cNvPr id="188" name="Rectangle 187"/>
            <p:cNvSpPr/>
            <p:nvPr/>
          </p:nvSpPr>
          <p:spPr bwMode="auto">
            <a:xfrm>
              <a:off x="16611600" y="2971800"/>
              <a:ext cx="457200" cy="990600"/>
            </a:xfrm>
            <a:prstGeom prst="rect">
              <a:avLst/>
            </a:prstGeom>
            <a:gradFill rotWithShape="1">
              <a:gsLst>
                <a:gs pos="0">
                  <a:srgbClr val="2C9C89">
                    <a:tint val="100000"/>
                    <a:shade val="100000"/>
                    <a:satMod val="130000"/>
                  </a:srgbClr>
                </a:gs>
                <a:gs pos="100000">
                  <a:srgbClr val="2C9C89">
                    <a:tint val="50000"/>
                    <a:shade val="100000"/>
                    <a:satMod val="350000"/>
                  </a:srgbClr>
                </a:gs>
              </a:gsLst>
              <a:lin ang="16200000" scaled="0"/>
            </a:gradFill>
            <a:ln w="9525" cap="flat" cmpd="sng" algn="ctr">
              <a:solidFill>
                <a:srgbClr val="2C9C89">
                  <a:shade val="95000"/>
                  <a:satMod val="105000"/>
                </a:srgbClr>
              </a:solidFill>
              <a:prstDash val="solid"/>
              <a:headEnd type="none" w="med" len="med"/>
              <a:tailEnd type="none" w="med" len="me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  <a:extLst/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5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ヒラギノ角ゴ ProN W3" charset="0"/>
                <a:cs typeface="Gill Sans"/>
                <a:sym typeface="Gill Sans" charset="0"/>
              </a:endParaRPr>
            </a:p>
          </p:txBody>
        </p:sp>
        <p:sp>
          <p:nvSpPr>
            <p:cNvPr id="189" name="Rectangle 188"/>
            <p:cNvSpPr/>
            <p:nvPr/>
          </p:nvSpPr>
          <p:spPr bwMode="auto">
            <a:xfrm>
              <a:off x="17068800" y="2971800"/>
              <a:ext cx="457200" cy="990600"/>
            </a:xfrm>
            <a:prstGeom prst="rect">
              <a:avLst/>
            </a:prstGeom>
            <a:gradFill rotWithShape="1">
              <a:gsLst>
                <a:gs pos="0">
                  <a:srgbClr val="2C9C89">
                    <a:tint val="100000"/>
                    <a:shade val="100000"/>
                    <a:satMod val="130000"/>
                  </a:srgbClr>
                </a:gs>
                <a:gs pos="100000">
                  <a:srgbClr val="2C9C89">
                    <a:tint val="50000"/>
                    <a:shade val="100000"/>
                    <a:satMod val="350000"/>
                  </a:srgbClr>
                </a:gs>
              </a:gsLst>
              <a:lin ang="16200000" scaled="0"/>
            </a:gradFill>
            <a:ln w="9525" cap="flat" cmpd="sng" algn="ctr">
              <a:solidFill>
                <a:srgbClr val="2C9C89">
                  <a:shade val="95000"/>
                  <a:satMod val="105000"/>
                </a:srgbClr>
              </a:solidFill>
              <a:prstDash val="solid"/>
              <a:headEnd type="none" w="med" len="med"/>
              <a:tailEnd type="none" w="med" len="me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  <a:extLst/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5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ヒラギノ角ゴ ProN W3" charset="0"/>
                <a:cs typeface="Gill Sans"/>
                <a:sym typeface="Gill Sans" charset="0"/>
              </a:endParaRPr>
            </a:p>
          </p:txBody>
        </p:sp>
        <p:sp>
          <p:nvSpPr>
            <p:cNvPr id="190" name="Rectangle 189"/>
            <p:cNvSpPr/>
            <p:nvPr/>
          </p:nvSpPr>
          <p:spPr bwMode="auto">
            <a:xfrm>
              <a:off x="17526000" y="2971800"/>
              <a:ext cx="457200" cy="990600"/>
            </a:xfrm>
            <a:prstGeom prst="rect">
              <a:avLst/>
            </a:prstGeom>
            <a:gradFill rotWithShape="1">
              <a:gsLst>
                <a:gs pos="0">
                  <a:srgbClr val="2C9C89">
                    <a:tint val="100000"/>
                    <a:shade val="100000"/>
                    <a:satMod val="130000"/>
                  </a:srgbClr>
                </a:gs>
                <a:gs pos="100000">
                  <a:srgbClr val="2C9C89">
                    <a:tint val="50000"/>
                    <a:shade val="100000"/>
                    <a:satMod val="350000"/>
                  </a:srgbClr>
                </a:gs>
              </a:gsLst>
              <a:lin ang="16200000" scaled="0"/>
            </a:gradFill>
            <a:ln w="9525" cap="flat" cmpd="sng" algn="ctr">
              <a:solidFill>
                <a:srgbClr val="2C9C89">
                  <a:shade val="95000"/>
                  <a:satMod val="105000"/>
                </a:srgbClr>
              </a:solidFill>
              <a:prstDash val="solid"/>
              <a:headEnd type="none" w="med" len="med"/>
              <a:tailEnd type="none" w="med" len="me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  <a:extLst/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5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ヒラギノ角ゴ ProN W3" charset="0"/>
                <a:cs typeface="Gill Sans"/>
                <a:sym typeface="Gill Sans" charset="0"/>
              </a:endParaRPr>
            </a:p>
          </p:txBody>
        </p:sp>
      </p:grpSp>
      <p:sp>
        <p:nvSpPr>
          <p:cNvPr id="191" name="Rectangle 190"/>
          <p:cNvSpPr/>
          <p:nvPr/>
        </p:nvSpPr>
        <p:spPr bwMode="auto">
          <a:xfrm>
            <a:off x="3981450" y="4876800"/>
            <a:ext cx="185738" cy="419100"/>
          </a:xfrm>
          <a:prstGeom prst="rect">
            <a:avLst/>
          </a:prstGeom>
          <a:gradFill rotWithShape="1">
            <a:gsLst>
              <a:gs pos="0">
                <a:srgbClr val="1D86CD">
                  <a:tint val="100000"/>
                  <a:shade val="100000"/>
                  <a:satMod val="130000"/>
                </a:srgbClr>
              </a:gs>
              <a:gs pos="100000">
                <a:srgbClr val="1D86CD">
                  <a:tint val="50000"/>
                  <a:shade val="100000"/>
                  <a:satMod val="350000"/>
                </a:srgbClr>
              </a:gs>
            </a:gsLst>
            <a:lin ang="16200000" scaled="0"/>
          </a:gradFill>
          <a:ln w="9525" cap="flat" cmpd="sng" algn="ctr">
            <a:solidFill>
              <a:srgbClr val="1D86CD">
                <a:shade val="95000"/>
                <a:satMod val="105000"/>
              </a:srgbClr>
            </a:solidFill>
            <a:prstDash val="solid"/>
            <a:headEnd type="none" w="med" len="med"/>
            <a:tailEnd type="none" w="med" len="med"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extLst/>
        </p:spPr>
        <p:txBody>
          <a:bodyPr lIns="38405" tIns="19202" rIns="38405" bIns="19202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5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ill Sans"/>
              <a:ea typeface="ヒラギノ角ゴ ProN W3" charset="0"/>
              <a:cs typeface="Gill Sans"/>
              <a:sym typeface="Gill Sans" charset="0"/>
            </a:endParaRPr>
          </a:p>
        </p:txBody>
      </p:sp>
      <p:sp>
        <p:nvSpPr>
          <p:cNvPr id="192" name="Rectangle 191"/>
          <p:cNvSpPr/>
          <p:nvPr/>
        </p:nvSpPr>
        <p:spPr bwMode="auto">
          <a:xfrm>
            <a:off x="4167187" y="4876800"/>
            <a:ext cx="185738" cy="419100"/>
          </a:xfrm>
          <a:prstGeom prst="rect">
            <a:avLst/>
          </a:prstGeom>
          <a:gradFill rotWithShape="1">
            <a:gsLst>
              <a:gs pos="0">
                <a:srgbClr val="1D86CD">
                  <a:tint val="100000"/>
                  <a:shade val="100000"/>
                  <a:satMod val="130000"/>
                </a:srgbClr>
              </a:gs>
              <a:gs pos="100000">
                <a:srgbClr val="1D86CD">
                  <a:tint val="50000"/>
                  <a:shade val="100000"/>
                  <a:satMod val="350000"/>
                </a:srgbClr>
              </a:gs>
            </a:gsLst>
            <a:lin ang="16200000" scaled="0"/>
          </a:gradFill>
          <a:ln w="9525" cap="flat" cmpd="sng" algn="ctr">
            <a:solidFill>
              <a:srgbClr val="1D86CD">
                <a:shade val="95000"/>
                <a:satMod val="105000"/>
              </a:srgbClr>
            </a:solidFill>
            <a:prstDash val="solid"/>
            <a:headEnd type="none" w="med" len="med"/>
            <a:tailEnd type="none" w="med" len="med"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extLst/>
        </p:spPr>
        <p:txBody>
          <a:bodyPr lIns="38405" tIns="19202" rIns="38405" bIns="19202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5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ill Sans"/>
              <a:ea typeface="ヒラギノ角ゴ ProN W3" charset="0"/>
              <a:cs typeface="Gill Sans"/>
              <a:sym typeface="Gill Sans" charset="0"/>
            </a:endParaRPr>
          </a:p>
        </p:txBody>
      </p:sp>
      <p:sp>
        <p:nvSpPr>
          <p:cNvPr id="193" name="Rectangle 192"/>
          <p:cNvSpPr/>
          <p:nvPr/>
        </p:nvSpPr>
        <p:spPr bwMode="auto">
          <a:xfrm>
            <a:off x="4352925" y="4876800"/>
            <a:ext cx="185738" cy="419100"/>
          </a:xfrm>
          <a:prstGeom prst="rect">
            <a:avLst/>
          </a:prstGeom>
          <a:gradFill rotWithShape="1">
            <a:gsLst>
              <a:gs pos="0">
                <a:srgbClr val="1D86CD">
                  <a:tint val="100000"/>
                  <a:shade val="100000"/>
                  <a:satMod val="130000"/>
                </a:srgbClr>
              </a:gs>
              <a:gs pos="100000">
                <a:srgbClr val="1D86CD">
                  <a:tint val="50000"/>
                  <a:shade val="100000"/>
                  <a:satMod val="350000"/>
                </a:srgbClr>
              </a:gs>
            </a:gsLst>
            <a:lin ang="16200000" scaled="0"/>
          </a:gradFill>
          <a:ln w="9525" cap="flat" cmpd="sng" algn="ctr">
            <a:solidFill>
              <a:srgbClr val="1D86CD">
                <a:shade val="95000"/>
                <a:satMod val="105000"/>
              </a:srgbClr>
            </a:solidFill>
            <a:prstDash val="solid"/>
            <a:headEnd type="none" w="med" len="med"/>
            <a:tailEnd type="none" w="med" len="med"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extLst/>
        </p:spPr>
        <p:txBody>
          <a:bodyPr lIns="38405" tIns="19202" rIns="38405" bIns="19202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5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ill Sans"/>
              <a:ea typeface="ヒラギノ角ゴ ProN W3" charset="0"/>
              <a:cs typeface="Gill Sans"/>
              <a:sym typeface="Gill Sans" charset="0"/>
            </a:endParaRPr>
          </a:p>
        </p:txBody>
      </p:sp>
      <p:sp>
        <p:nvSpPr>
          <p:cNvPr id="194" name="Rectangle 193"/>
          <p:cNvSpPr/>
          <p:nvPr/>
        </p:nvSpPr>
        <p:spPr bwMode="auto">
          <a:xfrm>
            <a:off x="4538662" y="4876800"/>
            <a:ext cx="185738" cy="419100"/>
          </a:xfrm>
          <a:prstGeom prst="rect">
            <a:avLst/>
          </a:prstGeom>
          <a:gradFill rotWithShape="1">
            <a:gsLst>
              <a:gs pos="0">
                <a:srgbClr val="1D86CD">
                  <a:tint val="100000"/>
                  <a:shade val="100000"/>
                  <a:satMod val="130000"/>
                </a:srgbClr>
              </a:gs>
              <a:gs pos="100000">
                <a:srgbClr val="1D86CD">
                  <a:tint val="50000"/>
                  <a:shade val="100000"/>
                  <a:satMod val="350000"/>
                </a:srgbClr>
              </a:gs>
            </a:gsLst>
            <a:lin ang="16200000" scaled="0"/>
          </a:gradFill>
          <a:ln w="9525" cap="flat" cmpd="sng" algn="ctr">
            <a:solidFill>
              <a:srgbClr val="1D86CD">
                <a:shade val="95000"/>
                <a:satMod val="105000"/>
              </a:srgbClr>
            </a:solidFill>
            <a:prstDash val="solid"/>
            <a:headEnd type="none" w="med" len="med"/>
            <a:tailEnd type="none" w="med" len="med"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extLst/>
        </p:spPr>
        <p:txBody>
          <a:bodyPr lIns="38405" tIns="19202" rIns="38405" bIns="19202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5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ill Sans"/>
              <a:ea typeface="ヒラギノ角ゴ ProN W3" charset="0"/>
              <a:cs typeface="Gill Sans"/>
              <a:sym typeface="Gill Sans" charset="0"/>
            </a:endParaRPr>
          </a:p>
        </p:txBody>
      </p:sp>
      <p:sp>
        <p:nvSpPr>
          <p:cNvPr id="195" name="Rectangle 194"/>
          <p:cNvSpPr/>
          <p:nvPr/>
        </p:nvSpPr>
        <p:spPr bwMode="auto">
          <a:xfrm>
            <a:off x="4724400" y="4876800"/>
            <a:ext cx="185738" cy="419100"/>
          </a:xfrm>
          <a:prstGeom prst="rect">
            <a:avLst/>
          </a:prstGeom>
          <a:gradFill rotWithShape="1">
            <a:gsLst>
              <a:gs pos="0">
                <a:srgbClr val="1D86CD">
                  <a:tint val="100000"/>
                  <a:shade val="100000"/>
                  <a:satMod val="130000"/>
                </a:srgbClr>
              </a:gs>
              <a:gs pos="100000">
                <a:srgbClr val="1D86CD">
                  <a:tint val="50000"/>
                  <a:shade val="100000"/>
                  <a:satMod val="350000"/>
                </a:srgbClr>
              </a:gs>
            </a:gsLst>
            <a:lin ang="16200000" scaled="0"/>
          </a:gradFill>
          <a:ln w="9525" cap="flat" cmpd="sng" algn="ctr">
            <a:solidFill>
              <a:srgbClr val="1D86CD">
                <a:shade val="95000"/>
                <a:satMod val="105000"/>
              </a:srgbClr>
            </a:solidFill>
            <a:prstDash val="solid"/>
            <a:headEnd type="none" w="med" len="med"/>
            <a:tailEnd type="none" w="med" len="med"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extLst/>
        </p:spPr>
        <p:txBody>
          <a:bodyPr lIns="38405" tIns="19202" rIns="38405" bIns="19202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5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ill Sans"/>
              <a:ea typeface="ヒラギノ角ゴ ProN W3" charset="0"/>
              <a:cs typeface="Gill Sans"/>
              <a:sym typeface="Gill Sans" charset="0"/>
            </a:endParaRPr>
          </a:p>
        </p:txBody>
      </p:sp>
      <p:sp>
        <p:nvSpPr>
          <p:cNvPr id="196" name="Rectangle 195"/>
          <p:cNvSpPr/>
          <p:nvPr/>
        </p:nvSpPr>
        <p:spPr bwMode="auto">
          <a:xfrm>
            <a:off x="4910137" y="4876800"/>
            <a:ext cx="185738" cy="419100"/>
          </a:xfrm>
          <a:prstGeom prst="rect">
            <a:avLst/>
          </a:prstGeom>
          <a:gradFill rotWithShape="1">
            <a:gsLst>
              <a:gs pos="0">
                <a:srgbClr val="1D86CD">
                  <a:tint val="100000"/>
                  <a:shade val="100000"/>
                  <a:satMod val="130000"/>
                </a:srgbClr>
              </a:gs>
              <a:gs pos="100000">
                <a:srgbClr val="1D86CD">
                  <a:tint val="50000"/>
                  <a:shade val="100000"/>
                  <a:satMod val="350000"/>
                </a:srgbClr>
              </a:gs>
            </a:gsLst>
            <a:lin ang="16200000" scaled="0"/>
          </a:gradFill>
          <a:ln w="9525" cap="flat" cmpd="sng" algn="ctr">
            <a:solidFill>
              <a:srgbClr val="1D86CD">
                <a:shade val="95000"/>
                <a:satMod val="105000"/>
              </a:srgbClr>
            </a:solidFill>
            <a:prstDash val="solid"/>
            <a:headEnd type="none" w="med" len="med"/>
            <a:tailEnd type="none" w="med" len="med"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extLst/>
        </p:spPr>
        <p:txBody>
          <a:bodyPr lIns="38405" tIns="19202" rIns="38405" bIns="19202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5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ill Sans"/>
              <a:ea typeface="ヒラギノ角ゴ ProN W3" charset="0"/>
              <a:cs typeface="Gill Sans"/>
              <a:sym typeface="Gill Sans" charset="0"/>
            </a:endParaRPr>
          </a:p>
        </p:txBody>
      </p:sp>
      <p:sp>
        <p:nvSpPr>
          <p:cNvPr id="197" name="Rectangle 196"/>
          <p:cNvSpPr/>
          <p:nvPr/>
        </p:nvSpPr>
        <p:spPr bwMode="auto">
          <a:xfrm>
            <a:off x="5095875" y="4876800"/>
            <a:ext cx="185738" cy="419100"/>
          </a:xfrm>
          <a:prstGeom prst="rect">
            <a:avLst/>
          </a:prstGeom>
          <a:gradFill rotWithShape="1">
            <a:gsLst>
              <a:gs pos="0">
                <a:srgbClr val="1D86CD">
                  <a:tint val="100000"/>
                  <a:shade val="100000"/>
                  <a:satMod val="130000"/>
                </a:srgbClr>
              </a:gs>
              <a:gs pos="100000">
                <a:srgbClr val="1D86CD">
                  <a:tint val="50000"/>
                  <a:shade val="100000"/>
                  <a:satMod val="350000"/>
                </a:srgbClr>
              </a:gs>
            </a:gsLst>
            <a:lin ang="16200000" scaled="0"/>
          </a:gradFill>
          <a:ln w="9525" cap="flat" cmpd="sng" algn="ctr">
            <a:solidFill>
              <a:srgbClr val="1D86CD">
                <a:shade val="95000"/>
                <a:satMod val="105000"/>
              </a:srgbClr>
            </a:solidFill>
            <a:prstDash val="solid"/>
            <a:headEnd type="none" w="med" len="med"/>
            <a:tailEnd type="none" w="med" len="med"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extLst/>
        </p:spPr>
        <p:txBody>
          <a:bodyPr lIns="38405" tIns="19202" rIns="38405" bIns="19202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5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ill Sans"/>
              <a:ea typeface="ヒラギノ角ゴ ProN W3" charset="0"/>
              <a:cs typeface="Gill Sans"/>
              <a:sym typeface="Gill Sans" charset="0"/>
            </a:endParaRPr>
          </a:p>
        </p:txBody>
      </p:sp>
      <p:sp>
        <p:nvSpPr>
          <p:cNvPr id="198" name="Rectangle 197"/>
          <p:cNvSpPr/>
          <p:nvPr/>
        </p:nvSpPr>
        <p:spPr bwMode="auto">
          <a:xfrm>
            <a:off x="5281612" y="4876800"/>
            <a:ext cx="185738" cy="419100"/>
          </a:xfrm>
          <a:prstGeom prst="rect">
            <a:avLst/>
          </a:prstGeom>
          <a:gradFill rotWithShape="1">
            <a:gsLst>
              <a:gs pos="0">
                <a:srgbClr val="1D86CD">
                  <a:tint val="100000"/>
                  <a:shade val="100000"/>
                  <a:satMod val="130000"/>
                </a:srgbClr>
              </a:gs>
              <a:gs pos="100000">
                <a:srgbClr val="1D86CD">
                  <a:tint val="50000"/>
                  <a:shade val="100000"/>
                  <a:satMod val="350000"/>
                </a:srgbClr>
              </a:gs>
            </a:gsLst>
            <a:lin ang="16200000" scaled="0"/>
          </a:gradFill>
          <a:ln w="9525" cap="flat" cmpd="sng" algn="ctr">
            <a:solidFill>
              <a:srgbClr val="1D86CD">
                <a:shade val="95000"/>
                <a:satMod val="105000"/>
              </a:srgbClr>
            </a:solidFill>
            <a:prstDash val="solid"/>
            <a:headEnd type="none" w="med" len="med"/>
            <a:tailEnd type="none" w="med" len="med"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extLst/>
        </p:spPr>
        <p:txBody>
          <a:bodyPr lIns="38405" tIns="19202" rIns="38405" bIns="19202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5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ill Sans"/>
              <a:ea typeface="ヒラギノ角ゴ ProN W3" charset="0"/>
              <a:cs typeface="Gill Sans"/>
              <a:sym typeface="Gill Sans" charset="0"/>
            </a:endParaRPr>
          </a:p>
        </p:txBody>
      </p:sp>
      <p:grpSp>
        <p:nvGrpSpPr>
          <p:cNvPr id="199" name="Group 198"/>
          <p:cNvGrpSpPr>
            <a:grpSpLocks/>
          </p:cNvGrpSpPr>
          <p:nvPr/>
        </p:nvGrpSpPr>
        <p:grpSpPr bwMode="auto">
          <a:xfrm>
            <a:off x="4562772" y="2895600"/>
            <a:ext cx="954585" cy="2371725"/>
            <a:chOff x="15723811" y="4190977"/>
            <a:chExt cx="2545115" cy="4744156"/>
          </a:xfrm>
        </p:grpSpPr>
        <p:cxnSp>
          <p:nvCxnSpPr>
            <p:cNvPr id="200" name="Straight Arrow Connector 199"/>
            <p:cNvCxnSpPr>
              <a:stCxn id="189" idx="2"/>
              <a:endCxn id="165" idx="0"/>
            </p:cNvCxnSpPr>
            <p:nvPr/>
          </p:nvCxnSpPr>
          <p:spPr bwMode="auto">
            <a:xfrm flipH="1">
              <a:off x="15723811" y="4190977"/>
              <a:ext cx="2049897" cy="4744156"/>
            </a:xfrm>
            <a:prstGeom prst="straightConnector1">
              <a:avLst/>
            </a:prstGeom>
            <a:solidFill>
              <a:srgbClr val="000000"/>
            </a:solidFill>
            <a:ln w="57150" cap="flat" cmpd="sng" algn="ctr">
              <a:solidFill>
                <a:srgbClr val="B50B1B"/>
              </a:solidFill>
              <a:prstDash val="solid"/>
              <a:round/>
              <a:headEnd type="none" w="med" len="med"/>
              <a:tailEnd type="arrow"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  <p:cxnSp>
          <p:nvCxnSpPr>
            <p:cNvPr id="201" name="Straight Arrow Connector 200"/>
            <p:cNvCxnSpPr>
              <a:stCxn id="190" idx="2"/>
              <a:endCxn id="166" idx="0"/>
            </p:cNvCxnSpPr>
            <p:nvPr/>
          </p:nvCxnSpPr>
          <p:spPr bwMode="auto">
            <a:xfrm flipH="1">
              <a:off x="16782490" y="4190977"/>
              <a:ext cx="1486436" cy="4744156"/>
            </a:xfrm>
            <a:prstGeom prst="straightConnector1">
              <a:avLst/>
            </a:prstGeom>
            <a:solidFill>
              <a:srgbClr val="000000"/>
            </a:solidFill>
            <a:ln w="57150" cap="flat" cmpd="sng" algn="ctr">
              <a:solidFill>
                <a:srgbClr val="B50B1B"/>
              </a:solidFill>
              <a:prstDash val="solid"/>
              <a:round/>
              <a:headEnd type="none" w="med" len="med"/>
              <a:tailEnd type="arrow"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</p:grpSp>
      <p:sp>
        <p:nvSpPr>
          <p:cNvPr id="202" name="Rounded Rectangular Callout 201"/>
          <p:cNvSpPr/>
          <p:nvPr/>
        </p:nvSpPr>
        <p:spPr>
          <a:xfrm>
            <a:off x="5724525" y="5067300"/>
            <a:ext cx="1514475" cy="952500"/>
          </a:xfrm>
          <a:prstGeom prst="wedgeRoundRectCallout">
            <a:avLst>
              <a:gd name="adj1" fmla="val -64777"/>
              <a:gd name="adj2" fmla="val -18645"/>
              <a:gd name="adj3" fmla="val 16667"/>
            </a:avLst>
          </a:prstGeom>
          <a:solidFill>
            <a:sysClr val="window" lastClr="FFFFFF"/>
          </a:solidFill>
          <a:ln w="57150" cap="flat" cmpd="sng" algn="ctr">
            <a:solidFill>
              <a:srgbClr val="E8950E"/>
            </a:solidFill>
            <a:prstDash val="solid"/>
          </a:ln>
          <a:effectLst/>
        </p:spPr>
        <p:txBody>
          <a:bodyPr lIns="0" tIns="19202" rIns="0" bIns="19202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7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ヒラギノ角ゴ ProN W3"/>
                <a:cs typeface="Gill Sans"/>
                <a:sym typeface="Gill Sans" charset="0"/>
              </a:rPr>
              <a:t>lost partitions recomputed on other workers</a:t>
            </a:r>
          </a:p>
        </p:txBody>
      </p:sp>
      <p:sp>
        <p:nvSpPr>
          <p:cNvPr id="203" name="Rectangle 155"/>
          <p:cNvSpPr>
            <a:spLocks noChangeArrowheads="1"/>
          </p:cNvSpPr>
          <p:nvPr/>
        </p:nvSpPr>
        <p:spPr bwMode="auto">
          <a:xfrm>
            <a:off x="2924175" y="2286000"/>
            <a:ext cx="1028700" cy="592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38405" tIns="19202" rIns="38405" bIns="19202">
            <a:spAutoFit/>
          </a:bodyPr>
          <a:lstStyle/>
          <a:p>
            <a:pPr algn="ctr" eaLnBrk="1" hangingPunct="1"/>
            <a:r>
              <a:rPr lang="en-US" sz="1800" b="0" smtClean="0">
                <a:solidFill>
                  <a:srgbClr val="000000"/>
                </a:solidFill>
                <a:latin typeface="Gill Sans"/>
                <a:ea typeface="ヒラギノ角ゴ ProN W3" charset="0"/>
                <a:cs typeface="Gill Sans"/>
                <a:sym typeface="Gill Sans" charset="0"/>
              </a:rPr>
              <a:t>tweets</a:t>
            </a:r>
          </a:p>
          <a:p>
            <a:pPr algn="ctr" eaLnBrk="1" hangingPunct="1"/>
            <a:r>
              <a:rPr lang="en-US" sz="1800" b="0" smtClean="0">
                <a:solidFill>
                  <a:srgbClr val="000000"/>
                </a:solidFill>
                <a:latin typeface="Gill Sans"/>
                <a:ea typeface="ヒラギノ角ゴ ProN W3" charset="0"/>
                <a:cs typeface="Gill Sans"/>
                <a:sym typeface="Gill Sans" charset="0"/>
              </a:rPr>
              <a:t>RDD</a:t>
            </a:r>
          </a:p>
        </p:txBody>
      </p:sp>
      <p:sp>
        <p:nvSpPr>
          <p:cNvPr id="204" name="Rectangle 155"/>
          <p:cNvSpPr>
            <a:spLocks noChangeArrowheads="1"/>
          </p:cNvSpPr>
          <p:nvPr/>
        </p:nvSpPr>
        <p:spPr bwMode="auto">
          <a:xfrm>
            <a:off x="2952750" y="4686300"/>
            <a:ext cx="1028700" cy="592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38405" tIns="19202" rIns="38405" bIns="19202">
            <a:spAutoFit/>
          </a:bodyPr>
          <a:lstStyle/>
          <a:p>
            <a:pPr algn="ctr" eaLnBrk="1" hangingPunct="1"/>
            <a:r>
              <a:rPr lang="en-US" sz="1800" b="0" smtClean="0">
                <a:solidFill>
                  <a:srgbClr val="000000"/>
                </a:solidFill>
                <a:latin typeface="Gill Sans"/>
                <a:ea typeface="ヒラギノ角ゴ ProN W3" charset="0"/>
                <a:cs typeface="Gill Sans"/>
                <a:sym typeface="Gill Sans" charset="0"/>
              </a:rPr>
              <a:t>hashTags</a:t>
            </a:r>
          </a:p>
          <a:p>
            <a:pPr algn="ctr" eaLnBrk="1" hangingPunct="1"/>
            <a:r>
              <a:rPr lang="en-US" sz="1800" b="0" smtClean="0">
                <a:solidFill>
                  <a:srgbClr val="000000"/>
                </a:solidFill>
                <a:latin typeface="Gill Sans"/>
                <a:ea typeface="ヒラギノ角ゴ ProN W3" charset="0"/>
                <a:cs typeface="Gill Sans"/>
                <a:sym typeface="Gill Sans" charset="0"/>
              </a:rPr>
              <a:t>RDD</a:t>
            </a:r>
          </a:p>
        </p:txBody>
      </p:sp>
      <p:sp>
        <p:nvSpPr>
          <p:cNvPr id="205" name="TextBox 204"/>
          <p:cNvSpPr txBox="1"/>
          <p:nvPr/>
        </p:nvSpPr>
        <p:spPr>
          <a:xfrm>
            <a:off x="0" y="1367135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Bottom line: they’re just RDDs!</a:t>
            </a:r>
            <a:endParaRPr lang="en-US" sz="24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3423463607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9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3" dur="1000"/>
                                        <p:tgtEl>
                                          <p:spTgt spid="16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500"/>
                            </p:stCondLst>
                            <p:childTnLst>
                              <p:par>
                                <p:cTn id="16" presetID="9" presetClass="exit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7" dur="500"/>
                                        <p:tgtEl>
                                          <p:spTgt spid="19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9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20" dur="500"/>
                                        <p:tgtEl>
                                          <p:spTgt spid="19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6" dur="500"/>
                                        <p:tgtEl>
                                          <p:spTgt spid="1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500"/>
                            </p:stCondLst>
                            <p:childTnLst>
                              <p:par>
                                <p:cTn id="2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500"/>
                            </p:stCondLst>
                            <p:childTnLst>
                              <p:par>
                                <p:cTn id="31" presetID="22" presetClass="exit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up)">
                                      <p:cBhvr>
                                        <p:cTn id="32" dur="500"/>
                                        <p:tgtEl>
                                          <p:spTgt spid="19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1000"/>
                            </p:stCondLst>
                            <p:childTnLst>
                              <p:par>
                                <p:cTn id="35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7" dur="500"/>
                                        <p:tgtEl>
                                          <p:spTgt spid="1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8" grpId="0" animBg="1"/>
      <p:bldP spid="197" grpId="0" animBg="1"/>
      <p:bldP spid="198" grpId="0" animBg="1"/>
      <p:bldP spid="202" grpId="0" animBg="1"/>
    </p:bld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Key </a:t>
            </a:r>
            <a:r>
              <a:rPr lang="en-US" sz="36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Concepts</a:t>
            </a:r>
            <a:endParaRPr lang="en-US" sz="36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0" y="188589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 err="1">
                <a:solidFill>
                  <a:srgbClr val="000000"/>
                </a:solidFill>
                <a:latin typeface="Gill Sans"/>
                <a:cs typeface="Gill Sans"/>
              </a:rPr>
              <a:t>DStream</a:t>
            </a: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 – sequence of RDDs representing a stream of data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0" y="2266890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Twitter, HDFS, Kafka, Flume, </a:t>
            </a:r>
            <a:r>
              <a:rPr lang="en-US" sz="2000" b="0" kern="0" dirty="0" err="1">
                <a:solidFill>
                  <a:srgbClr val="0070C0"/>
                </a:solidFill>
                <a:latin typeface="Gill Sans"/>
                <a:cs typeface="Gill Sans"/>
              </a:rPr>
              <a:t>ZeroMQ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, </a:t>
            </a:r>
            <a:r>
              <a:rPr lang="en-US" sz="2000" b="0" kern="0" dirty="0" err="1">
                <a:solidFill>
                  <a:srgbClr val="0070C0"/>
                </a:solidFill>
                <a:latin typeface="Gill Sans"/>
                <a:cs typeface="Gill Sans"/>
              </a:rPr>
              <a:t>Akka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 Actor, TCP sockets</a:t>
            </a:r>
          </a:p>
        </p:txBody>
      </p:sp>
      <p:sp>
        <p:nvSpPr>
          <p:cNvPr id="34" name="TextBox 33"/>
          <p:cNvSpPr txBox="1"/>
          <p:nvPr/>
        </p:nvSpPr>
        <p:spPr>
          <a:xfrm>
            <a:off x="0" y="30480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Transformations – modify data from on </a:t>
            </a:r>
            <a:r>
              <a:rPr lang="en-US" sz="2400" b="0" kern="0" dirty="0" err="1">
                <a:solidFill>
                  <a:srgbClr val="000000"/>
                </a:solidFill>
                <a:latin typeface="Gill Sans"/>
                <a:cs typeface="Gill Sans"/>
              </a:rPr>
              <a:t>DStream</a:t>
            </a: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 to another</a:t>
            </a:r>
          </a:p>
        </p:txBody>
      </p:sp>
      <p:sp>
        <p:nvSpPr>
          <p:cNvPr id="35" name="TextBox 34"/>
          <p:cNvSpPr txBox="1"/>
          <p:nvPr/>
        </p:nvSpPr>
        <p:spPr>
          <a:xfrm>
            <a:off x="0" y="3429000"/>
            <a:ext cx="9144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Standard RDD operations – map, </a:t>
            </a:r>
            <a:r>
              <a:rPr lang="en-US" sz="2000" b="0" kern="0" dirty="0" err="1">
                <a:solidFill>
                  <a:srgbClr val="0070C0"/>
                </a:solidFill>
                <a:latin typeface="Gill Sans"/>
                <a:cs typeface="Gill Sans"/>
              </a:rPr>
              <a:t>countByValue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, reduce, join, …</a:t>
            </a:r>
          </a:p>
          <a:p>
            <a:pPr lvl="0" algn="ctr">
              <a:defRPr/>
            </a:pPr>
            <a:r>
              <a:rPr lang="en-US" sz="2000" b="0" kern="0" dirty="0" err="1">
                <a:solidFill>
                  <a:srgbClr val="0070C0"/>
                </a:solidFill>
                <a:latin typeface="Gill Sans"/>
                <a:cs typeface="Gill Sans"/>
              </a:rPr>
              <a:t>Stateful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 operations – window, </a:t>
            </a:r>
            <a:r>
              <a:rPr lang="en-US" sz="2000" b="0" kern="0" dirty="0" err="1">
                <a:solidFill>
                  <a:srgbClr val="0070C0"/>
                </a:solidFill>
                <a:latin typeface="Gill Sans"/>
                <a:cs typeface="Gill Sans"/>
              </a:rPr>
              <a:t>countByValueAndWindow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, …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0" y="44958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Output Operations – send data to external entity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0" y="4876800"/>
            <a:ext cx="9144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 err="1">
                <a:solidFill>
                  <a:srgbClr val="0070C0"/>
                </a:solidFill>
                <a:latin typeface="Gill Sans"/>
                <a:cs typeface="Gill Sans"/>
              </a:rPr>
              <a:t>saveAsHadoopFiles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 – saves to HDFS</a:t>
            </a:r>
          </a:p>
          <a:p>
            <a:pPr lvl="0" algn="ctr">
              <a:defRPr/>
            </a:pPr>
            <a:r>
              <a:rPr lang="en-US" sz="2000" b="0" kern="0" dirty="0" err="1">
                <a:solidFill>
                  <a:srgbClr val="0070C0"/>
                </a:solidFill>
                <a:latin typeface="Gill Sans"/>
                <a:cs typeface="Gill Sans"/>
              </a:rPr>
              <a:t>foreach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 – do anything with each batch of results</a:t>
            </a:r>
          </a:p>
        </p:txBody>
      </p:sp>
    </p:spTree>
    <p:extLst>
      <p:ext uri="{BB962C8B-B14F-4D97-AF65-F5344CB8AC3E}">
        <p14:creationId xmlns:p14="http://schemas.microsoft.com/office/powerpoint/2010/main" val="2721618124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Example: Count the </a:t>
            </a:r>
            <a:r>
              <a:rPr lang="en-US" sz="3600" b="0" kern="0" dirty="0" err="1">
                <a:solidFill>
                  <a:srgbClr val="000000"/>
                </a:solidFill>
                <a:latin typeface="Gill Sans"/>
                <a:cs typeface="Gill Sans"/>
              </a:rPr>
              <a:t>hashtags</a:t>
            </a:r>
            <a:endParaRPr lang="en-US" sz="36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200" name="Content Placeholder 3"/>
          <p:cNvSpPr txBox="1">
            <a:spLocks/>
          </p:cNvSpPr>
          <p:nvPr/>
        </p:nvSpPr>
        <p:spPr bwMode="auto">
          <a:xfrm>
            <a:off x="352425" y="1485900"/>
            <a:ext cx="8396288" cy="1219200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325374" indent="-192024" algn="l" rtl="0" eaLnBrk="0" fontAlgn="base" hangingPunct="0">
              <a:spcBef>
                <a:spcPts val="756"/>
              </a:spcBef>
              <a:spcAft>
                <a:spcPct val="0"/>
              </a:spcAft>
              <a:buClr>
                <a:srgbClr val="D11349"/>
              </a:buClr>
              <a:buSzPct val="100000"/>
              <a:buFont typeface="Wingdings" charset="0"/>
              <a:buChar char="§"/>
              <a:defRPr sz="1800">
                <a:solidFill>
                  <a:srgbClr val="0C0F20"/>
                </a:solidFill>
                <a:latin typeface="Calibri"/>
                <a:ea typeface="+mn-ea"/>
                <a:cs typeface="Calibri"/>
                <a:sym typeface="Arial" charset="0"/>
              </a:defRPr>
            </a:lvl1pPr>
            <a:lvl2pPr marL="512064" indent="-192024" algn="l" rtl="0" eaLnBrk="0" fontAlgn="base" hangingPunct="0">
              <a:spcBef>
                <a:spcPts val="756"/>
              </a:spcBef>
              <a:spcAft>
                <a:spcPct val="0"/>
              </a:spcAft>
              <a:buClr>
                <a:srgbClr val="D11349"/>
              </a:buClr>
              <a:buSzPct val="100000"/>
              <a:buFont typeface="Arial" charset="0"/>
              <a:buChar char="-"/>
              <a:defRPr sz="1800">
                <a:solidFill>
                  <a:srgbClr val="0C0F20"/>
                </a:solidFill>
                <a:latin typeface="Calibri"/>
                <a:ea typeface="+mn-ea"/>
                <a:cs typeface="Calibri"/>
                <a:sym typeface="Arial" charset="0"/>
              </a:defRPr>
            </a:lvl2pPr>
            <a:lvl3pPr marL="698754" indent="-192024" algn="l" rtl="0" eaLnBrk="0" fontAlgn="base" hangingPunct="0">
              <a:spcBef>
                <a:spcPts val="756"/>
              </a:spcBef>
              <a:spcAft>
                <a:spcPct val="0"/>
              </a:spcAft>
              <a:buClr>
                <a:srgbClr val="D11349"/>
              </a:buClr>
              <a:buSzPct val="100000"/>
              <a:buFont typeface="Arial" charset="0"/>
              <a:buChar char="-"/>
              <a:defRPr sz="1800">
                <a:solidFill>
                  <a:srgbClr val="0C0F20"/>
                </a:solidFill>
                <a:latin typeface="Calibri"/>
                <a:ea typeface="+mn-ea"/>
                <a:cs typeface="Calibri"/>
                <a:sym typeface="Arial" charset="0"/>
              </a:defRPr>
            </a:lvl3pPr>
            <a:lvl4pPr marL="885444" indent="-192024" algn="l" rtl="0" eaLnBrk="0" fontAlgn="base" hangingPunct="0">
              <a:spcBef>
                <a:spcPts val="756"/>
              </a:spcBef>
              <a:spcAft>
                <a:spcPct val="0"/>
              </a:spcAft>
              <a:buClr>
                <a:srgbClr val="D11349"/>
              </a:buClr>
              <a:buSzPct val="100000"/>
              <a:buFont typeface="Arial" charset="0"/>
              <a:buChar char="-"/>
              <a:defRPr sz="1800">
                <a:solidFill>
                  <a:srgbClr val="0C0F20"/>
                </a:solidFill>
                <a:latin typeface="Calibri"/>
                <a:ea typeface="+mn-ea"/>
                <a:cs typeface="Calibri"/>
                <a:sym typeface="Arial" charset="0"/>
              </a:defRPr>
            </a:lvl4pPr>
            <a:lvl5pPr marL="1072134" indent="-192024" algn="l" rtl="0" eaLnBrk="0" fontAlgn="base" hangingPunct="0">
              <a:spcBef>
                <a:spcPts val="756"/>
              </a:spcBef>
              <a:spcAft>
                <a:spcPct val="0"/>
              </a:spcAft>
              <a:buClr>
                <a:srgbClr val="D11349"/>
              </a:buClr>
              <a:buSzPct val="100000"/>
              <a:buFont typeface="Arial" charset="0"/>
              <a:buChar char="-"/>
              <a:defRPr sz="1800">
                <a:solidFill>
                  <a:srgbClr val="0C0F20"/>
                </a:solidFill>
                <a:latin typeface="Calibri"/>
                <a:ea typeface="+mn-ea"/>
                <a:cs typeface="Calibri"/>
                <a:sym typeface="Arial" charset="0"/>
              </a:defRPr>
            </a:lvl5pPr>
            <a:lvl6pPr marL="1264158" indent="-192024" algn="l" rtl="0" fontAlgn="base">
              <a:spcBef>
                <a:spcPts val="756"/>
              </a:spcBef>
              <a:spcAft>
                <a:spcPct val="0"/>
              </a:spcAft>
              <a:buClr>
                <a:srgbClr val="D11349"/>
              </a:buClr>
              <a:buSzPct val="100000"/>
              <a:buFont typeface="Arial" charset="0"/>
              <a:buChar char="-"/>
              <a:defRPr sz="1800">
                <a:solidFill>
                  <a:srgbClr val="0C0F20"/>
                </a:solidFill>
                <a:latin typeface="+mn-lt"/>
                <a:ea typeface="+mn-ea"/>
                <a:cs typeface="+mn-cs"/>
                <a:sym typeface="Arial" charset="0"/>
              </a:defRPr>
            </a:lvl6pPr>
            <a:lvl7pPr marL="1456182" indent="-192024" algn="l" rtl="0" fontAlgn="base">
              <a:spcBef>
                <a:spcPts val="756"/>
              </a:spcBef>
              <a:spcAft>
                <a:spcPct val="0"/>
              </a:spcAft>
              <a:buClr>
                <a:srgbClr val="D11349"/>
              </a:buClr>
              <a:buSzPct val="100000"/>
              <a:buFont typeface="Arial" charset="0"/>
              <a:buChar char="-"/>
              <a:defRPr sz="1800">
                <a:solidFill>
                  <a:srgbClr val="0C0F20"/>
                </a:solidFill>
                <a:latin typeface="+mn-lt"/>
                <a:ea typeface="+mn-ea"/>
                <a:cs typeface="+mn-cs"/>
                <a:sym typeface="Arial" charset="0"/>
              </a:defRPr>
            </a:lvl7pPr>
            <a:lvl8pPr marL="1648206" indent="-192024" algn="l" rtl="0" fontAlgn="base">
              <a:spcBef>
                <a:spcPts val="756"/>
              </a:spcBef>
              <a:spcAft>
                <a:spcPct val="0"/>
              </a:spcAft>
              <a:buClr>
                <a:srgbClr val="D11349"/>
              </a:buClr>
              <a:buSzPct val="100000"/>
              <a:buFont typeface="Arial" charset="0"/>
              <a:buChar char="-"/>
              <a:defRPr sz="1800">
                <a:solidFill>
                  <a:srgbClr val="0C0F20"/>
                </a:solidFill>
                <a:latin typeface="+mn-lt"/>
                <a:ea typeface="+mn-ea"/>
                <a:cs typeface="+mn-cs"/>
                <a:sym typeface="Arial" charset="0"/>
              </a:defRPr>
            </a:lvl8pPr>
            <a:lvl9pPr marL="1840230" indent="-192024" algn="l" rtl="0" fontAlgn="base">
              <a:spcBef>
                <a:spcPts val="756"/>
              </a:spcBef>
              <a:spcAft>
                <a:spcPct val="0"/>
              </a:spcAft>
              <a:buClr>
                <a:srgbClr val="D11349"/>
              </a:buClr>
              <a:buSzPct val="100000"/>
              <a:buFont typeface="Arial" charset="0"/>
              <a:buChar char="-"/>
              <a:defRPr sz="1800">
                <a:solidFill>
                  <a:srgbClr val="0C0F20"/>
                </a:solidFill>
                <a:latin typeface="+mn-lt"/>
                <a:ea typeface="+mn-ea"/>
                <a:cs typeface="+mn-cs"/>
                <a:sym typeface="Arial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ts val="756"/>
              </a:spcBef>
              <a:spcAft>
                <a:spcPct val="0"/>
              </a:spcAft>
              <a:buClr>
                <a:srgbClr val="D11349"/>
              </a:buClr>
              <a:buSzPct val="100000"/>
              <a:buFont typeface="Wingdings" charset="0"/>
              <a:buNone/>
              <a:tabLst/>
              <a:defRPr/>
            </a:pPr>
            <a:r>
              <a:rPr kumimoji="0" lang="en-US" sz="17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>
                    <a:lumMod val="50000"/>
                    <a:lumOff val="50000"/>
                  </a:sysClr>
                </a:solidFill>
                <a:effectLst/>
                <a:uLnTx/>
                <a:uFillTx/>
                <a:latin typeface="Consolas"/>
                <a:ea typeface="ヒラギノ角ゴ ProN W3"/>
                <a:cs typeface="Consolas"/>
                <a:sym typeface="Arial" charset="0"/>
              </a:rPr>
              <a:t>val tweets = ssc.twitterStream(&lt;Twitter username&gt;, &lt;Twitter password&gt;)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ts val="756"/>
              </a:spcBef>
              <a:spcAft>
                <a:spcPct val="0"/>
              </a:spcAft>
              <a:buClr>
                <a:srgbClr val="D11349"/>
              </a:buClr>
              <a:buSzPct val="100000"/>
              <a:buFont typeface="Wingdings" charset="0"/>
              <a:buNone/>
              <a:tabLst/>
              <a:defRPr/>
            </a:pPr>
            <a:r>
              <a:rPr kumimoji="0" lang="en-US" sz="17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>
                    <a:lumMod val="50000"/>
                    <a:lumOff val="50000"/>
                  </a:sysClr>
                </a:solidFill>
                <a:effectLst/>
                <a:uLnTx/>
                <a:uFillTx/>
                <a:latin typeface="Consolas"/>
                <a:ea typeface="ヒラギノ角ゴ ProN W3"/>
                <a:cs typeface="Consolas"/>
                <a:sym typeface="Arial" charset="0"/>
              </a:rPr>
              <a:t>val hashTags = tweets.flatMap (status =&gt; getTags(status))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ts val="756"/>
              </a:spcBef>
              <a:spcAft>
                <a:spcPct val="0"/>
              </a:spcAft>
              <a:buClr>
                <a:srgbClr val="D11349"/>
              </a:buClr>
              <a:buSzPct val="100000"/>
              <a:buFont typeface="Wingdings" charset="0"/>
              <a:buNone/>
              <a:tabLst/>
              <a:defRPr/>
            </a:pPr>
            <a:r>
              <a:rPr kumimoji="0" lang="en-US" sz="1700" b="0" i="0" u="none" strike="noStrike" kern="0" cap="none" spc="0" normalizeH="0" baseline="0" noProof="0" smtClean="0">
                <a:ln>
                  <a:noFill/>
                </a:ln>
                <a:solidFill>
                  <a:srgbClr val="0C0F20"/>
                </a:solidFill>
                <a:effectLst/>
                <a:uLnTx/>
                <a:uFillTx/>
                <a:latin typeface="Consolas"/>
                <a:ea typeface="ヒラギノ角ゴ ProN W3"/>
                <a:cs typeface="Consolas"/>
                <a:sym typeface="Arial" charset="0"/>
              </a:rPr>
              <a:t>val </a:t>
            </a:r>
            <a:r>
              <a:rPr kumimoji="0" lang="en-US" sz="1700" b="0" i="0" u="none" strike="noStrike" kern="0" cap="none" spc="0" normalizeH="0" baseline="0" noProof="0" smtClean="0">
                <a:ln>
                  <a:noFill/>
                </a:ln>
                <a:solidFill>
                  <a:srgbClr val="B50B1B"/>
                </a:solidFill>
                <a:effectLst/>
                <a:uLnTx/>
                <a:uFillTx/>
                <a:latin typeface="Consolas"/>
                <a:ea typeface="ヒラギノ角ゴ ProN W3"/>
                <a:cs typeface="Consolas"/>
                <a:sym typeface="Arial" charset="0"/>
              </a:rPr>
              <a:t>tagCounts</a:t>
            </a:r>
            <a:r>
              <a:rPr kumimoji="0" lang="en-US" sz="1700" b="0" i="0" u="none" strike="noStrike" kern="0" cap="none" spc="0" normalizeH="0" baseline="0" noProof="0" smtClean="0">
                <a:ln>
                  <a:noFill/>
                </a:ln>
                <a:solidFill>
                  <a:srgbClr val="0C0F20"/>
                </a:solidFill>
                <a:effectLst/>
                <a:uLnTx/>
                <a:uFillTx/>
                <a:latin typeface="Consolas"/>
                <a:ea typeface="ヒラギノ角ゴ ProN W3"/>
                <a:cs typeface="Consolas"/>
                <a:sym typeface="Arial" charset="0"/>
              </a:rPr>
              <a:t> = </a:t>
            </a:r>
            <a:r>
              <a:rPr kumimoji="0" lang="en-US" sz="1700" b="0" i="0" u="none" strike="noStrike" kern="0" cap="none" spc="0" normalizeH="0" baseline="0" noProof="0" smtClean="0">
                <a:ln>
                  <a:noFill/>
                </a:ln>
                <a:solidFill>
                  <a:srgbClr val="B50B1B"/>
                </a:solidFill>
                <a:effectLst/>
                <a:uLnTx/>
                <a:uFillTx/>
                <a:latin typeface="Consolas"/>
                <a:ea typeface="ヒラギノ角ゴ ProN W3"/>
                <a:cs typeface="Consolas"/>
                <a:sym typeface="Arial" charset="0"/>
              </a:rPr>
              <a:t>hashTags</a:t>
            </a:r>
            <a:r>
              <a:rPr kumimoji="0" lang="en-US" sz="1700" b="0" i="0" u="none" strike="noStrike" kern="0" cap="none" spc="0" normalizeH="0" baseline="0" noProof="0" smtClean="0">
                <a:ln>
                  <a:noFill/>
                </a:ln>
                <a:solidFill>
                  <a:srgbClr val="0C0F20"/>
                </a:solidFill>
                <a:effectLst/>
                <a:uLnTx/>
                <a:uFillTx/>
                <a:latin typeface="Consolas"/>
                <a:ea typeface="ヒラギノ角ゴ ProN W3"/>
                <a:cs typeface="Consolas"/>
                <a:sym typeface="Arial" charset="0"/>
              </a:rPr>
              <a:t>.</a:t>
            </a:r>
            <a:r>
              <a:rPr kumimoji="0" lang="en-US" sz="1700" b="0" i="0" u="none" strike="noStrike" kern="0" cap="none" spc="0" normalizeH="0" baseline="0" noProof="0" smtClean="0">
                <a:ln>
                  <a:noFill/>
                </a:ln>
                <a:solidFill>
                  <a:srgbClr val="1D86CD"/>
                </a:solidFill>
                <a:effectLst/>
                <a:uLnTx/>
                <a:uFillTx/>
                <a:latin typeface="Consolas"/>
                <a:ea typeface="ヒラギノ角ゴ ProN W3"/>
                <a:cs typeface="Consolas"/>
                <a:sym typeface="Arial" charset="0"/>
              </a:rPr>
              <a:t>countByValue</a:t>
            </a:r>
            <a:r>
              <a:rPr kumimoji="0" lang="en-US" sz="1700" b="0" i="0" u="none" strike="noStrike" kern="0" cap="none" spc="0" normalizeH="0" baseline="0" noProof="0" smtClean="0">
                <a:ln>
                  <a:noFill/>
                </a:ln>
                <a:solidFill>
                  <a:srgbClr val="0C0F20"/>
                </a:solidFill>
                <a:effectLst/>
                <a:uLnTx/>
                <a:uFillTx/>
                <a:latin typeface="Consolas"/>
                <a:ea typeface="ヒラギノ角ゴ ProN W3"/>
                <a:cs typeface="Consolas"/>
                <a:sym typeface="Arial" charset="0"/>
              </a:rPr>
              <a:t>()</a:t>
            </a:r>
          </a:p>
          <a:p>
            <a:pPr marL="325374" marR="0" lvl="0" indent="-192024" algn="l" defTabSz="914400" rtl="0" eaLnBrk="0" fontAlgn="base" latinLnBrk="0" hangingPunct="0">
              <a:lnSpc>
                <a:spcPct val="100000"/>
              </a:lnSpc>
              <a:spcBef>
                <a:spcPts val="756"/>
              </a:spcBef>
              <a:spcAft>
                <a:spcPct val="0"/>
              </a:spcAft>
              <a:buClr>
                <a:srgbClr val="D11349"/>
              </a:buClr>
              <a:buSzPct val="100000"/>
              <a:buFont typeface="Wingdings" charset="0"/>
              <a:buChar char="§"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C0F20"/>
              </a:solidFill>
              <a:effectLst/>
              <a:uLnTx/>
              <a:uFillTx/>
              <a:latin typeface="Calibri"/>
              <a:ea typeface="ヒラギノ角ゴ ProN W3"/>
              <a:cs typeface="Calibri"/>
              <a:sym typeface="Arial" charset="0"/>
            </a:endParaRPr>
          </a:p>
        </p:txBody>
      </p:sp>
      <p:grpSp>
        <p:nvGrpSpPr>
          <p:cNvPr id="201" name="Group 7"/>
          <p:cNvGrpSpPr>
            <a:grpSpLocks/>
          </p:cNvGrpSpPr>
          <p:nvPr/>
        </p:nvGrpSpPr>
        <p:grpSpPr bwMode="auto">
          <a:xfrm>
            <a:off x="2650927" y="3247232"/>
            <a:ext cx="834628" cy="296069"/>
            <a:chOff x="7918600" y="4832650"/>
            <a:chExt cx="2458447" cy="653855"/>
          </a:xfrm>
        </p:grpSpPr>
        <p:sp>
          <p:nvSpPr>
            <p:cNvPr id="202" name="Alternate Process 201"/>
            <p:cNvSpPr/>
            <p:nvPr/>
          </p:nvSpPr>
          <p:spPr>
            <a:xfrm>
              <a:off x="7918600" y="4846674"/>
              <a:ext cx="2458447" cy="629314"/>
            </a:xfrm>
            <a:prstGeom prst="flowChartAlternateProcess">
              <a:avLst/>
            </a:prstGeom>
            <a:gradFill rotWithShape="1">
              <a:gsLst>
                <a:gs pos="0">
                  <a:srgbClr val="2C9C89">
                    <a:tint val="100000"/>
                    <a:shade val="100000"/>
                    <a:satMod val="130000"/>
                  </a:srgbClr>
                </a:gs>
                <a:gs pos="100000">
                  <a:srgbClr val="2C9C89">
                    <a:tint val="50000"/>
                    <a:shade val="100000"/>
                    <a:satMod val="350000"/>
                  </a:srgbClr>
                </a:gs>
              </a:gsLst>
              <a:lin ang="16200000" scaled="0"/>
            </a:gradFill>
            <a:ln w="38100" cap="flat" cmpd="sng" algn="ctr">
              <a:solidFill>
                <a:srgbClr val="2C9C89">
                  <a:shade val="95000"/>
                  <a:satMod val="105000"/>
                </a:srgbClr>
              </a:solidFill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5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"/>
                <a:ea typeface="ヒラギノ角ゴ ProN W3"/>
                <a:cs typeface="Gill Sans"/>
                <a:sym typeface="Gill Sans" charset="0"/>
              </a:endParaRPr>
            </a:p>
          </p:txBody>
        </p:sp>
        <p:cxnSp>
          <p:nvCxnSpPr>
            <p:cNvPr id="203" name="Straight Connector 202"/>
            <p:cNvCxnSpPr>
              <a:stCxn id="202" idx="0"/>
              <a:endCxn id="202" idx="2"/>
            </p:cNvCxnSpPr>
            <p:nvPr/>
          </p:nvCxnSpPr>
          <p:spPr>
            <a:xfrm>
              <a:off x="9147823" y="4846674"/>
              <a:ext cx="0" cy="629314"/>
            </a:xfrm>
            <a:prstGeom prst="line">
              <a:avLst/>
            </a:prstGeom>
            <a:gradFill rotWithShape="1">
              <a:gsLst>
                <a:gs pos="0">
                  <a:srgbClr val="2C9C89">
                    <a:tint val="100000"/>
                    <a:shade val="100000"/>
                    <a:satMod val="130000"/>
                  </a:srgbClr>
                </a:gs>
                <a:gs pos="100000">
                  <a:srgbClr val="2C9C89">
                    <a:tint val="50000"/>
                    <a:shade val="100000"/>
                    <a:satMod val="350000"/>
                  </a:srgbClr>
                </a:gs>
              </a:gsLst>
              <a:lin ang="16200000" scaled="0"/>
            </a:gradFill>
            <a:ln w="38100" cap="flat" cmpd="sng" algn="ctr">
              <a:solidFill>
                <a:srgbClr val="2C9C89">
                  <a:shade val="95000"/>
                  <a:satMod val="105000"/>
                </a:srgbClr>
              </a:solidFill>
              <a:prstDash val="solid"/>
              <a:headEnd type="none"/>
              <a:tailEnd type="none" w="sm" len="me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</p:cxnSp>
        <p:cxnSp>
          <p:nvCxnSpPr>
            <p:cNvPr id="204" name="Straight Connector 203"/>
            <p:cNvCxnSpPr/>
            <p:nvPr/>
          </p:nvCxnSpPr>
          <p:spPr>
            <a:xfrm>
              <a:off x="9784354" y="4832650"/>
              <a:ext cx="0" cy="629314"/>
            </a:xfrm>
            <a:prstGeom prst="line">
              <a:avLst/>
            </a:prstGeom>
            <a:gradFill rotWithShape="1">
              <a:gsLst>
                <a:gs pos="0">
                  <a:srgbClr val="2C9C89">
                    <a:tint val="100000"/>
                    <a:shade val="100000"/>
                    <a:satMod val="130000"/>
                  </a:srgbClr>
                </a:gs>
                <a:gs pos="100000">
                  <a:srgbClr val="2C9C89">
                    <a:tint val="50000"/>
                    <a:shade val="100000"/>
                    <a:satMod val="350000"/>
                  </a:srgbClr>
                </a:gs>
              </a:gsLst>
              <a:lin ang="16200000" scaled="0"/>
            </a:gradFill>
            <a:ln w="38100" cap="flat" cmpd="sng" algn="ctr">
              <a:solidFill>
                <a:srgbClr val="2C9C89">
                  <a:shade val="95000"/>
                  <a:satMod val="105000"/>
                </a:srgbClr>
              </a:solidFill>
              <a:prstDash val="solid"/>
              <a:headEnd type="none"/>
              <a:tailEnd type="none" w="sm" len="me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</p:cxnSp>
        <p:cxnSp>
          <p:nvCxnSpPr>
            <p:cNvPr id="205" name="Straight Connector 204"/>
            <p:cNvCxnSpPr/>
            <p:nvPr/>
          </p:nvCxnSpPr>
          <p:spPr>
            <a:xfrm>
              <a:off x="8548116" y="4857191"/>
              <a:ext cx="0" cy="629314"/>
            </a:xfrm>
            <a:prstGeom prst="line">
              <a:avLst/>
            </a:prstGeom>
            <a:gradFill rotWithShape="1">
              <a:gsLst>
                <a:gs pos="0">
                  <a:srgbClr val="2C9C89">
                    <a:tint val="100000"/>
                    <a:shade val="100000"/>
                    <a:satMod val="130000"/>
                  </a:srgbClr>
                </a:gs>
                <a:gs pos="100000">
                  <a:srgbClr val="2C9C89">
                    <a:tint val="50000"/>
                    <a:shade val="100000"/>
                    <a:satMod val="350000"/>
                  </a:srgbClr>
                </a:gs>
              </a:gsLst>
              <a:lin ang="16200000" scaled="0"/>
            </a:gradFill>
            <a:ln w="38100" cap="flat" cmpd="sng" algn="ctr">
              <a:solidFill>
                <a:srgbClr val="2C9C89">
                  <a:shade val="95000"/>
                  <a:satMod val="105000"/>
                </a:srgbClr>
              </a:solidFill>
              <a:prstDash val="solid"/>
              <a:headEnd type="none"/>
              <a:tailEnd type="none" w="sm" len="me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</p:cxnSp>
      </p:grpSp>
      <p:grpSp>
        <p:nvGrpSpPr>
          <p:cNvPr id="206" name="Group 111"/>
          <p:cNvGrpSpPr>
            <a:grpSpLocks/>
          </p:cNvGrpSpPr>
          <p:nvPr/>
        </p:nvGrpSpPr>
        <p:grpSpPr bwMode="auto">
          <a:xfrm>
            <a:off x="4286846" y="3247232"/>
            <a:ext cx="834628" cy="296069"/>
            <a:chOff x="7918600" y="4832650"/>
            <a:chExt cx="2458447" cy="653855"/>
          </a:xfrm>
        </p:grpSpPr>
        <p:sp>
          <p:nvSpPr>
            <p:cNvPr id="207" name="Alternate Process 206"/>
            <p:cNvSpPr/>
            <p:nvPr/>
          </p:nvSpPr>
          <p:spPr>
            <a:xfrm>
              <a:off x="7918600" y="4846674"/>
              <a:ext cx="2458447" cy="629314"/>
            </a:xfrm>
            <a:prstGeom prst="flowChartAlternateProcess">
              <a:avLst/>
            </a:prstGeom>
            <a:gradFill rotWithShape="1">
              <a:gsLst>
                <a:gs pos="0">
                  <a:srgbClr val="2C9C89">
                    <a:tint val="100000"/>
                    <a:shade val="100000"/>
                    <a:satMod val="130000"/>
                  </a:srgbClr>
                </a:gs>
                <a:gs pos="100000">
                  <a:srgbClr val="2C9C89">
                    <a:tint val="50000"/>
                    <a:shade val="100000"/>
                    <a:satMod val="350000"/>
                  </a:srgbClr>
                </a:gs>
              </a:gsLst>
              <a:lin ang="16200000" scaled="0"/>
            </a:gradFill>
            <a:ln w="38100" cap="flat" cmpd="sng" algn="ctr">
              <a:solidFill>
                <a:srgbClr val="2C9C89">
                  <a:shade val="95000"/>
                  <a:satMod val="105000"/>
                </a:srgbClr>
              </a:solidFill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5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"/>
                <a:ea typeface="ヒラギノ角ゴ ProN W3"/>
                <a:cs typeface="Gill Sans"/>
                <a:sym typeface="Gill Sans" charset="0"/>
              </a:endParaRPr>
            </a:p>
          </p:txBody>
        </p:sp>
        <p:cxnSp>
          <p:nvCxnSpPr>
            <p:cNvPr id="208" name="Straight Connector 207"/>
            <p:cNvCxnSpPr>
              <a:stCxn id="207" idx="0"/>
              <a:endCxn id="207" idx="2"/>
            </p:cNvCxnSpPr>
            <p:nvPr/>
          </p:nvCxnSpPr>
          <p:spPr>
            <a:xfrm>
              <a:off x="9147823" y="4846674"/>
              <a:ext cx="0" cy="629314"/>
            </a:xfrm>
            <a:prstGeom prst="line">
              <a:avLst/>
            </a:prstGeom>
            <a:gradFill rotWithShape="1">
              <a:gsLst>
                <a:gs pos="0">
                  <a:srgbClr val="2C9C89">
                    <a:tint val="100000"/>
                    <a:shade val="100000"/>
                    <a:satMod val="130000"/>
                  </a:srgbClr>
                </a:gs>
                <a:gs pos="100000">
                  <a:srgbClr val="2C9C89">
                    <a:tint val="50000"/>
                    <a:shade val="100000"/>
                    <a:satMod val="350000"/>
                  </a:srgbClr>
                </a:gs>
              </a:gsLst>
              <a:lin ang="16200000" scaled="0"/>
            </a:gradFill>
            <a:ln w="38100" cap="flat" cmpd="sng" algn="ctr">
              <a:solidFill>
                <a:srgbClr val="2C9C89">
                  <a:shade val="95000"/>
                  <a:satMod val="105000"/>
                </a:srgbClr>
              </a:solidFill>
              <a:prstDash val="solid"/>
              <a:headEnd type="none"/>
              <a:tailEnd type="none" w="sm" len="me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</p:cxnSp>
        <p:cxnSp>
          <p:nvCxnSpPr>
            <p:cNvPr id="209" name="Straight Connector 208"/>
            <p:cNvCxnSpPr/>
            <p:nvPr/>
          </p:nvCxnSpPr>
          <p:spPr>
            <a:xfrm>
              <a:off x="9784354" y="4832650"/>
              <a:ext cx="0" cy="629314"/>
            </a:xfrm>
            <a:prstGeom prst="line">
              <a:avLst/>
            </a:prstGeom>
            <a:gradFill rotWithShape="1">
              <a:gsLst>
                <a:gs pos="0">
                  <a:srgbClr val="2C9C89">
                    <a:tint val="100000"/>
                    <a:shade val="100000"/>
                    <a:satMod val="130000"/>
                  </a:srgbClr>
                </a:gs>
                <a:gs pos="100000">
                  <a:srgbClr val="2C9C89">
                    <a:tint val="50000"/>
                    <a:shade val="100000"/>
                    <a:satMod val="350000"/>
                  </a:srgbClr>
                </a:gs>
              </a:gsLst>
              <a:lin ang="16200000" scaled="0"/>
            </a:gradFill>
            <a:ln w="38100" cap="flat" cmpd="sng" algn="ctr">
              <a:solidFill>
                <a:srgbClr val="2C9C89">
                  <a:shade val="95000"/>
                  <a:satMod val="105000"/>
                </a:srgbClr>
              </a:solidFill>
              <a:prstDash val="solid"/>
              <a:headEnd type="none"/>
              <a:tailEnd type="none" w="sm" len="me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</p:cxnSp>
        <p:cxnSp>
          <p:nvCxnSpPr>
            <p:cNvPr id="210" name="Straight Connector 209"/>
            <p:cNvCxnSpPr/>
            <p:nvPr/>
          </p:nvCxnSpPr>
          <p:spPr>
            <a:xfrm>
              <a:off x="8548116" y="4857191"/>
              <a:ext cx="0" cy="629314"/>
            </a:xfrm>
            <a:prstGeom prst="line">
              <a:avLst/>
            </a:prstGeom>
            <a:gradFill rotWithShape="1">
              <a:gsLst>
                <a:gs pos="0">
                  <a:srgbClr val="2C9C89">
                    <a:tint val="100000"/>
                    <a:shade val="100000"/>
                    <a:satMod val="130000"/>
                  </a:srgbClr>
                </a:gs>
                <a:gs pos="100000">
                  <a:srgbClr val="2C9C89">
                    <a:tint val="50000"/>
                    <a:shade val="100000"/>
                    <a:satMod val="350000"/>
                  </a:srgbClr>
                </a:gs>
              </a:gsLst>
              <a:lin ang="16200000" scaled="0"/>
            </a:gradFill>
            <a:ln w="38100" cap="flat" cmpd="sng" algn="ctr">
              <a:solidFill>
                <a:srgbClr val="2C9C89">
                  <a:shade val="95000"/>
                  <a:satMod val="105000"/>
                </a:srgbClr>
              </a:solidFill>
              <a:prstDash val="solid"/>
              <a:headEnd type="none"/>
              <a:tailEnd type="none" w="sm" len="me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</p:cxnSp>
      </p:grpSp>
      <p:grpSp>
        <p:nvGrpSpPr>
          <p:cNvPr id="211" name="Group 133"/>
          <p:cNvGrpSpPr>
            <a:grpSpLocks/>
          </p:cNvGrpSpPr>
          <p:nvPr/>
        </p:nvGrpSpPr>
        <p:grpSpPr bwMode="auto">
          <a:xfrm>
            <a:off x="5996583" y="3247232"/>
            <a:ext cx="834033" cy="296069"/>
            <a:chOff x="7918600" y="4832650"/>
            <a:chExt cx="2458447" cy="653855"/>
          </a:xfrm>
        </p:grpSpPr>
        <p:sp>
          <p:nvSpPr>
            <p:cNvPr id="212" name="Alternate Process 211"/>
            <p:cNvSpPr/>
            <p:nvPr/>
          </p:nvSpPr>
          <p:spPr>
            <a:xfrm>
              <a:off x="7918600" y="4846674"/>
              <a:ext cx="2458447" cy="629314"/>
            </a:xfrm>
            <a:prstGeom prst="flowChartAlternateProcess">
              <a:avLst/>
            </a:prstGeom>
            <a:gradFill rotWithShape="1">
              <a:gsLst>
                <a:gs pos="0">
                  <a:srgbClr val="2C9C89">
                    <a:tint val="100000"/>
                    <a:shade val="100000"/>
                    <a:satMod val="130000"/>
                  </a:srgbClr>
                </a:gs>
                <a:gs pos="100000">
                  <a:srgbClr val="2C9C89">
                    <a:tint val="50000"/>
                    <a:shade val="100000"/>
                    <a:satMod val="350000"/>
                  </a:srgbClr>
                </a:gs>
              </a:gsLst>
              <a:lin ang="16200000" scaled="0"/>
            </a:gradFill>
            <a:ln w="38100" cap="flat" cmpd="sng" algn="ctr">
              <a:solidFill>
                <a:srgbClr val="2C9C89">
                  <a:shade val="95000"/>
                  <a:satMod val="105000"/>
                </a:srgbClr>
              </a:solidFill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5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"/>
                <a:ea typeface="ヒラギノ角ゴ ProN W3"/>
                <a:cs typeface="Gill Sans"/>
                <a:sym typeface="Gill Sans" charset="0"/>
              </a:endParaRPr>
            </a:p>
          </p:txBody>
        </p:sp>
        <p:cxnSp>
          <p:nvCxnSpPr>
            <p:cNvPr id="213" name="Straight Connector 212"/>
            <p:cNvCxnSpPr>
              <a:stCxn id="212" idx="0"/>
              <a:endCxn id="212" idx="2"/>
            </p:cNvCxnSpPr>
            <p:nvPr/>
          </p:nvCxnSpPr>
          <p:spPr>
            <a:xfrm>
              <a:off x="9148701" y="4846674"/>
              <a:ext cx="0" cy="629314"/>
            </a:xfrm>
            <a:prstGeom prst="line">
              <a:avLst/>
            </a:prstGeom>
            <a:gradFill rotWithShape="1">
              <a:gsLst>
                <a:gs pos="0">
                  <a:srgbClr val="2C9C89">
                    <a:tint val="100000"/>
                    <a:shade val="100000"/>
                    <a:satMod val="130000"/>
                  </a:srgbClr>
                </a:gs>
                <a:gs pos="100000">
                  <a:srgbClr val="2C9C89">
                    <a:tint val="50000"/>
                    <a:shade val="100000"/>
                    <a:satMod val="350000"/>
                  </a:srgbClr>
                </a:gs>
              </a:gsLst>
              <a:lin ang="16200000" scaled="0"/>
            </a:gradFill>
            <a:ln w="38100" cap="flat" cmpd="sng" algn="ctr">
              <a:solidFill>
                <a:srgbClr val="2C9C89">
                  <a:shade val="95000"/>
                  <a:satMod val="105000"/>
                </a:srgbClr>
              </a:solidFill>
              <a:prstDash val="solid"/>
              <a:headEnd type="none"/>
              <a:tailEnd type="none" w="sm" len="me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</p:cxnSp>
        <p:cxnSp>
          <p:nvCxnSpPr>
            <p:cNvPr id="214" name="Straight Connector 213"/>
            <p:cNvCxnSpPr/>
            <p:nvPr/>
          </p:nvCxnSpPr>
          <p:spPr>
            <a:xfrm>
              <a:off x="9785687" y="4832650"/>
              <a:ext cx="0" cy="629314"/>
            </a:xfrm>
            <a:prstGeom prst="line">
              <a:avLst/>
            </a:prstGeom>
            <a:gradFill rotWithShape="1">
              <a:gsLst>
                <a:gs pos="0">
                  <a:srgbClr val="2C9C89">
                    <a:tint val="100000"/>
                    <a:shade val="100000"/>
                    <a:satMod val="130000"/>
                  </a:srgbClr>
                </a:gs>
                <a:gs pos="100000">
                  <a:srgbClr val="2C9C89">
                    <a:tint val="50000"/>
                    <a:shade val="100000"/>
                    <a:satMod val="350000"/>
                  </a:srgbClr>
                </a:gs>
              </a:gsLst>
              <a:lin ang="16200000" scaled="0"/>
            </a:gradFill>
            <a:ln w="38100" cap="flat" cmpd="sng" algn="ctr">
              <a:solidFill>
                <a:srgbClr val="2C9C89">
                  <a:shade val="95000"/>
                  <a:satMod val="105000"/>
                </a:srgbClr>
              </a:solidFill>
              <a:prstDash val="solid"/>
              <a:headEnd type="none"/>
              <a:tailEnd type="none" w="sm" len="me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</p:cxnSp>
        <p:cxnSp>
          <p:nvCxnSpPr>
            <p:cNvPr id="215" name="Straight Connector 214"/>
            <p:cNvCxnSpPr/>
            <p:nvPr/>
          </p:nvCxnSpPr>
          <p:spPr>
            <a:xfrm>
              <a:off x="8548566" y="4857191"/>
              <a:ext cx="0" cy="629314"/>
            </a:xfrm>
            <a:prstGeom prst="line">
              <a:avLst/>
            </a:prstGeom>
            <a:gradFill rotWithShape="1">
              <a:gsLst>
                <a:gs pos="0">
                  <a:srgbClr val="2C9C89">
                    <a:tint val="100000"/>
                    <a:shade val="100000"/>
                    <a:satMod val="130000"/>
                  </a:srgbClr>
                </a:gs>
                <a:gs pos="100000">
                  <a:srgbClr val="2C9C89">
                    <a:tint val="50000"/>
                    <a:shade val="100000"/>
                    <a:satMod val="350000"/>
                  </a:srgbClr>
                </a:gs>
              </a:gsLst>
              <a:lin ang="16200000" scaled="0"/>
            </a:gradFill>
            <a:ln w="38100" cap="flat" cmpd="sng" algn="ctr">
              <a:solidFill>
                <a:srgbClr val="2C9C89">
                  <a:shade val="95000"/>
                  <a:satMod val="105000"/>
                </a:srgbClr>
              </a:solidFill>
              <a:prstDash val="solid"/>
              <a:headEnd type="none"/>
              <a:tailEnd type="none" w="sm" len="me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</p:cxnSp>
      </p:grpSp>
      <p:grpSp>
        <p:nvGrpSpPr>
          <p:cNvPr id="216" name="Group 215"/>
          <p:cNvGrpSpPr>
            <a:grpSpLocks/>
          </p:cNvGrpSpPr>
          <p:nvPr/>
        </p:nvGrpSpPr>
        <p:grpSpPr bwMode="auto">
          <a:xfrm>
            <a:off x="2657475" y="3538538"/>
            <a:ext cx="1429941" cy="2091532"/>
            <a:chOff x="6934200" y="7077075"/>
            <a:chExt cx="3813174" cy="4183062"/>
          </a:xfrm>
        </p:grpSpPr>
        <p:grpSp>
          <p:nvGrpSpPr>
            <p:cNvPr id="217" name="Group 23"/>
            <p:cNvGrpSpPr>
              <a:grpSpLocks/>
            </p:cNvGrpSpPr>
            <p:nvPr/>
          </p:nvGrpSpPr>
          <p:grpSpPr bwMode="auto">
            <a:xfrm>
              <a:off x="6945313" y="7866063"/>
              <a:ext cx="2224087" cy="592137"/>
              <a:chOff x="7918600" y="4832650"/>
              <a:chExt cx="2458447" cy="653855"/>
            </a:xfrm>
            <a:solidFill>
              <a:srgbClr val="FFFFFF"/>
            </a:solidFill>
          </p:grpSpPr>
          <p:sp>
            <p:nvSpPr>
              <p:cNvPr id="234" name="Alternate Process 233"/>
              <p:cNvSpPr/>
              <p:nvPr/>
            </p:nvSpPr>
            <p:spPr>
              <a:xfrm>
                <a:off x="7918600" y="4846674"/>
                <a:ext cx="2458447" cy="629314"/>
              </a:xfrm>
              <a:prstGeom prst="flowChartAlternateProcess">
                <a:avLst/>
              </a:prstGeom>
              <a:gradFill rotWithShape="1">
                <a:gsLst>
                  <a:gs pos="0">
                    <a:srgbClr val="55992B">
                      <a:tint val="50000"/>
                      <a:satMod val="300000"/>
                    </a:srgbClr>
                  </a:gs>
                  <a:gs pos="35000">
                    <a:srgbClr val="55992B">
                      <a:tint val="37000"/>
                      <a:satMod val="300000"/>
                    </a:srgbClr>
                  </a:gs>
                  <a:gs pos="100000">
                    <a:srgbClr val="55992B">
                      <a:tint val="15000"/>
                      <a:satMod val="350000"/>
                    </a:srgbClr>
                  </a:gs>
                </a:gsLst>
                <a:lin ang="16200000" scaled="1"/>
              </a:gradFill>
              <a:ln w="38100" cap="flat" cmpd="sng" algn="ctr">
                <a:solidFill>
                  <a:srgbClr val="55992B">
                    <a:shade val="95000"/>
                    <a:satMod val="105000"/>
                  </a:srgbClr>
                </a:solidFill>
                <a:prstDash val="solid"/>
              </a:ln>
              <a:effectLst>
                <a:outerShdw blurRad="400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5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Gill Sans"/>
                  <a:ea typeface="ヒラギノ角ゴ ProN W3"/>
                  <a:cs typeface="Gill Sans"/>
                  <a:sym typeface="Gill Sans" charset="0"/>
                </a:endParaRPr>
              </a:p>
            </p:txBody>
          </p:sp>
          <p:cxnSp>
            <p:nvCxnSpPr>
              <p:cNvPr id="235" name="Straight Connector 234"/>
              <p:cNvCxnSpPr>
                <a:stCxn id="234" idx="0"/>
                <a:endCxn id="234" idx="2"/>
              </p:cNvCxnSpPr>
              <p:nvPr/>
            </p:nvCxnSpPr>
            <p:spPr>
              <a:xfrm>
                <a:off x="9148701" y="4846674"/>
                <a:ext cx="0" cy="629314"/>
              </a:xfrm>
              <a:prstGeom prst="line">
                <a:avLst/>
              </a:prstGeom>
              <a:gradFill rotWithShape="1">
                <a:gsLst>
                  <a:gs pos="0">
                    <a:srgbClr val="55992B">
                      <a:tint val="50000"/>
                      <a:satMod val="300000"/>
                    </a:srgbClr>
                  </a:gs>
                  <a:gs pos="35000">
                    <a:srgbClr val="55992B">
                      <a:tint val="37000"/>
                      <a:satMod val="300000"/>
                    </a:srgbClr>
                  </a:gs>
                  <a:gs pos="100000">
                    <a:srgbClr val="55992B">
                      <a:tint val="15000"/>
                      <a:satMod val="350000"/>
                    </a:srgbClr>
                  </a:gs>
                </a:gsLst>
                <a:lin ang="16200000" scaled="1"/>
              </a:gradFill>
              <a:ln w="38100" cap="flat" cmpd="sng" algn="ctr">
                <a:solidFill>
                  <a:srgbClr val="55992B">
                    <a:shade val="95000"/>
                    <a:satMod val="105000"/>
                  </a:srgbClr>
                </a:solidFill>
                <a:prstDash val="solid"/>
                <a:headEnd type="none"/>
                <a:tailEnd type="none" w="sm" len="med"/>
              </a:ln>
              <a:effectLst>
                <a:outerShdw blurRad="40000" dist="20000" dir="5400000" rotWithShape="0">
                  <a:srgbClr val="000000">
                    <a:alpha val="38000"/>
                  </a:srgbClr>
                </a:outerShdw>
              </a:effectLst>
            </p:spPr>
          </p:cxnSp>
          <p:cxnSp>
            <p:nvCxnSpPr>
              <p:cNvPr id="236" name="Straight Connector 235"/>
              <p:cNvCxnSpPr/>
              <p:nvPr/>
            </p:nvCxnSpPr>
            <p:spPr>
              <a:xfrm>
                <a:off x="9785687" y="4832650"/>
                <a:ext cx="0" cy="629314"/>
              </a:xfrm>
              <a:prstGeom prst="line">
                <a:avLst/>
              </a:prstGeom>
              <a:gradFill rotWithShape="1">
                <a:gsLst>
                  <a:gs pos="0">
                    <a:srgbClr val="55992B">
                      <a:tint val="50000"/>
                      <a:satMod val="300000"/>
                    </a:srgbClr>
                  </a:gs>
                  <a:gs pos="35000">
                    <a:srgbClr val="55992B">
                      <a:tint val="37000"/>
                      <a:satMod val="300000"/>
                    </a:srgbClr>
                  </a:gs>
                  <a:gs pos="100000">
                    <a:srgbClr val="55992B">
                      <a:tint val="15000"/>
                      <a:satMod val="350000"/>
                    </a:srgbClr>
                  </a:gs>
                </a:gsLst>
                <a:lin ang="16200000" scaled="1"/>
              </a:gradFill>
              <a:ln w="38100" cap="flat" cmpd="sng" algn="ctr">
                <a:solidFill>
                  <a:srgbClr val="55992B">
                    <a:shade val="95000"/>
                    <a:satMod val="105000"/>
                  </a:srgbClr>
                </a:solidFill>
                <a:prstDash val="solid"/>
                <a:headEnd type="none"/>
                <a:tailEnd type="none" w="sm" len="med"/>
              </a:ln>
              <a:effectLst>
                <a:outerShdw blurRad="40000" dist="20000" dir="5400000" rotWithShape="0">
                  <a:srgbClr val="000000">
                    <a:alpha val="38000"/>
                  </a:srgbClr>
                </a:outerShdw>
              </a:effectLst>
            </p:spPr>
          </p:cxnSp>
          <p:cxnSp>
            <p:nvCxnSpPr>
              <p:cNvPr id="237" name="Straight Connector 236"/>
              <p:cNvCxnSpPr/>
              <p:nvPr/>
            </p:nvCxnSpPr>
            <p:spPr>
              <a:xfrm>
                <a:off x="8548566" y="4857191"/>
                <a:ext cx="0" cy="629314"/>
              </a:xfrm>
              <a:prstGeom prst="line">
                <a:avLst/>
              </a:prstGeom>
              <a:gradFill rotWithShape="1">
                <a:gsLst>
                  <a:gs pos="0">
                    <a:srgbClr val="55992B">
                      <a:tint val="50000"/>
                      <a:satMod val="300000"/>
                    </a:srgbClr>
                  </a:gs>
                  <a:gs pos="35000">
                    <a:srgbClr val="55992B">
                      <a:tint val="37000"/>
                      <a:satMod val="300000"/>
                    </a:srgbClr>
                  </a:gs>
                  <a:gs pos="100000">
                    <a:srgbClr val="55992B">
                      <a:tint val="15000"/>
                      <a:satMod val="350000"/>
                    </a:srgbClr>
                  </a:gs>
                </a:gsLst>
                <a:lin ang="16200000" scaled="1"/>
              </a:gradFill>
              <a:ln w="38100" cap="flat" cmpd="sng" algn="ctr">
                <a:solidFill>
                  <a:srgbClr val="55992B">
                    <a:shade val="95000"/>
                    <a:satMod val="105000"/>
                  </a:srgbClr>
                </a:solidFill>
                <a:prstDash val="solid"/>
                <a:headEnd type="none"/>
                <a:tailEnd type="none" w="sm" len="med"/>
              </a:ln>
              <a:effectLst>
                <a:outerShdw blurRad="40000" dist="20000" dir="5400000" rotWithShape="0">
                  <a:srgbClr val="000000">
                    <a:alpha val="38000"/>
                  </a:srgbClr>
                </a:outerShdw>
              </a:effectLst>
            </p:spPr>
          </p:cxnSp>
        </p:grpSp>
        <p:sp>
          <p:nvSpPr>
            <p:cNvPr id="218" name="TextBox 217"/>
            <p:cNvSpPr txBox="1"/>
            <p:nvPr/>
          </p:nvSpPr>
          <p:spPr>
            <a:xfrm>
              <a:off x="8016874" y="7127875"/>
              <a:ext cx="1990724" cy="369332"/>
            </a:xfrm>
            <a:prstGeom prst="rect">
              <a:avLst/>
            </a:prstGeom>
            <a:noFill/>
          </p:spPr>
          <p:txBody>
            <a:bodyPr wrap="square" tIns="0" bIns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0" cap="none" spc="0" normalizeH="0" baseline="0" noProof="0" dirty="0" err="1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Gill Sans"/>
                  <a:ea typeface="ヒラギノ角ゴ ProN W3" charset="0"/>
                  <a:cs typeface="Gill Sans"/>
                  <a:sym typeface="Gill Sans" charset="0"/>
                </a:rPr>
                <a:t>flatMap</a:t>
              </a:r>
              <a:endPara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"/>
                <a:ea typeface="ヒラギノ角ゴ ProN W3" charset="0"/>
                <a:cs typeface="Gill Sans"/>
                <a:sym typeface="Gill Sans" charset="0"/>
              </a:endParaRPr>
            </a:p>
          </p:txBody>
        </p:sp>
        <p:cxnSp>
          <p:nvCxnSpPr>
            <p:cNvPr id="219" name="Straight Arrow Connector 218"/>
            <p:cNvCxnSpPr>
              <a:stCxn id="202" idx="2"/>
              <a:endCxn id="234" idx="0"/>
            </p:cNvCxnSpPr>
            <p:nvPr/>
          </p:nvCxnSpPr>
          <p:spPr bwMode="auto">
            <a:xfrm>
              <a:off x="8029575" y="7077075"/>
              <a:ext cx="28575" cy="801688"/>
            </a:xfrm>
            <a:prstGeom prst="straightConnector1">
              <a:avLst/>
            </a:prstGeom>
            <a:solidFill>
              <a:srgbClr val="000000"/>
            </a:solidFill>
            <a:ln w="5715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arrow"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  <p:sp>
          <p:nvSpPr>
            <p:cNvPr id="220" name="TextBox 219"/>
            <p:cNvSpPr txBox="1"/>
            <p:nvPr/>
          </p:nvSpPr>
          <p:spPr>
            <a:xfrm>
              <a:off x="7788274" y="8531224"/>
              <a:ext cx="1631951" cy="369332"/>
            </a:xfrm>
            <a:prstGeom prst="rect">
              <a:avLst/>
            </a:prstGeom>
            <a:noFill/>
          </p:spPr>
          <p:txBody>
            <a:bodyPr tIns="0" bIns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Gill Sans"/>
                  <a:ea typeface="ヒラギノ角ゴ ProN W3" charset="0"/>
                  <a:cs typeface="Gill Sans"/>
                  <a:sym typeface="Gill Sans" charset="0"/>
                </a:rPr>
                <a:t>map</a:t>
              </a:r>
            </a:p>
          </p:txBody>
        </p:sp>
        <p:cxnSp>
          <p:nvCxnSpPr>
            <p:cNvPr id="221" name="Straight Arrow Connector 220"/>
            <p:cNvCxnSpPr>
              <a:stCxn id="234" idx="2"/>
              <a:endCxn id="230" idx="0"/>
            </p:cNvCxnSpPr>
            <p:nvPr/>
          </p:nvCxnSpPr>
          <p:spPr bwMode="auto">
            <a:xfrm flipH="1">
              <a:off x="8047038" y="8448675"/>
              <a:ext cx="11112" cy="784225"/>
            </a:xfrm>
            <a:prstGeom prst="straightConnector1">
              <a:avLst/>
            </a:prstGeom>
            <a:solidFill>
              <a:srgbClr val="000000"/>
            </a:solidFill>
            <a:ln w="5715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arrow"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  <p:grpSp>
          <p:nvGrpSpPr>
            <p:cNvPr id="222" name="Group 23"/>
            <p:cNvGrpSpPr>
              <a:grpSpLocks/>
            </p:cNvGrpSpPr>
            <p:nvPr/>
          </p:nvGrpSpPr>
          <p:grpSpPr bwMode="auto">
            <a:xfrm>
              <a:off x="6934200" y="9220200"/>
              <a:ext cx="2224087" cy="592137"/>
              <a:chOff x="7918600" y="4832650"/>
              <a:chExt cx="2458447" cy="653855"/>
            </a:xfrm>
            <a:solidFill>
              <a:sysClr val="window" lastClr="FFFFFF"/>
            </a:solidFill>
          </p:grpSpPr>
          <p:sp>
            <p:nvSpPr>
              <p:cNvPr id="230" name="Alternate Process 229"/>
              <p:cNvSpPr/>
              <p:nvPr/>
            </p:nvSpPr>
            <p:spPr>
              <a:xfrm>
                <a:off x="7918600" y="4846674"/>
                <a:ext cx="2458447" cy="629314"/>
              </a:xfrm>
              <a:prstGeom prst="flowChartAlternateProcess">
                <a:avLst/>
              </a:prstGeom>
              <a:grpFill/>
              <a:ln w="38100" cap="flat" cmpd="sng" algn="ctr">
                <a:solidFill>
                  <a:sysClr val="windowText" lastClr="000000">
                    <a:lumMod val="50000"/>
                    <a:lumOff val="50000"/>
                  </a:sysClr>
                </a:solidFill>
                <a:prstDash val="dash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5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Gill Sans"/>
                  <a:ea typeface="ヒラギノ角ゴ ProN W3"/>
                  <a:cs typeface="Gill Sans"/>
                  <a:sym typeface="Gill Sans" charset="0"/>
                </a:endParaRPr>
              </a:p>
            </p:txBody>
          </p:sp>
          <p:cxnSp>
            <p:nvCxnSpPr>
              <p:cNvPr id="231" name="Straight Connector 230"/>
              <p:cNvCxnSpPr>
                <a:stCxn id="230" idx="0"/>
                <a:endCxn id="230" idx="2"/>
              </p:cNvCxnSpPr>
              <p:nvPr/>
            </p:nvCxnSpPr>
            <p:spPr>
              <a:xfrm>
                <a:off x="9148701" y="4846674"/>
                <a:ext cx="0" cy="629314"/>
              </a:xfrm>
              <a:prstGeom prst="line">
                <a:avLst/>
              </a:prstGeom>
              <a:grpFill/>
              <a:ln w="38100" cap="flat" cmpd="sng" algn="ctr">
                <a:solidFill>
                  <a:sysClr val="windowText" lastClr="000000">
                    <a:lumMod val="50000"/>
                    <a:lumOff val="50000"/>
                  </a:sysClr>
                </a:solidFill>
                <a:prstDash val="dash"/>
                <a:headEnd type="none"/>
                <a:tailEnd type="none" w="sm" len="me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</p:cxnSp>
          <p:cxnSp>
            <p:nvCxnSpPr>
              <p:cNvPr id="232" name="Straight Connector 231"/>
              <p:cNvCxnSpPr/>
              <p:nvPr/>
            </p:nvCxnSpPr>
            <p:spPr>
              <a:xfrm>
                <a:off x="9785687" y="4832650"/>
                <a:ext cx="0" cy="629314"/>
              </a:xfrm>
              <a:prstGeom prst="line">
                <a:avLst/>
              </a:prstGeom>
              <a:grpFill/>
              <a:ln w="38100" cap="flat" cmpd="sng" algn="ctr">
                <a:solidFill>
                  <a:sysClr val="windowText" lastClr="000000">
                    <a:lumMod val="50000"/>
                    <a:lumOff val="50000"/>
                  </a:sysClr>
                </a:solidFill>
                <a:prstDash val="dash"/>
                <a:headEnd type="none"/>
                <a:tailEnd type="none" w="sm" len="me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</p:cxnSp>
          <p:cxnSp>
            <p:nvCxnSpPr>
              <p:cNvPr id="233" name="Straight Connector 232"/>
              <p:cNvCxnSpPr/>
              <p:nvPr/>
            </p:nvCxnSpPr>
            <p:spPr>
              <a:xfrm>
                <a:off x="8548566" y="4857191"/>
                <a:ext cx="0" cy="629314"/>
              </a:xfrm>
              <a:prstGeom prst="line">
                <a:avLst/>
              </a:prstGeom>
              <a:grpFill/>
              <a:ln w="38100" cap="flat" cmpd="sng" algn="ctr">
                <a:solidFill>
                  <a:sysClr val="windowText" lastClr="000000">
                    <a:lumMod val="50000"/>
                    <a:lumOff val="50000"/>
                  </a:sysClr>
                </a:solidFill>
                <a:prstDash val="dash"/>
                <a:headEnd type="none"/>
                <a:tailEnd type="none" w="sm" len="me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</p:cxnSp>
        </p:grpSp>
        <p:grpSp>
          <p:nvGrpSpPr>
            <p:cNvPr id="223" name="Group 23"/>
            <p:cNvGrpSpPr>
              <a:grpSpLocks/>
            </p:cNvGrpSpPr>
            <p:nvPr/>
          </p:nvGrpSpPr>
          <p:grpSpPr bwMode="auto">
            <a:xfrm>
              <a:off x="6934200" y="10668000"/>
              <a:ext cx="2224087" cy="592137"/>
              <a:chOff x="7918600" y="4832650"/>
              <a:chExt cx="2458447" cy="653855"/>
            </a:xfrm>
          </p:grpSpPr>
          <p:sp>
            <p:nvSpPr>
              <p:cNvPr id="226" name="Alternate Process 225"/>
              <p:cNvSpPr/>
              <p:nvPr/>
            </p:nvSpPr>
            <p:spPr>
              <a:xfrm>
                <a:off x="7918600" y="4846673"/>
                <a:ext cx="2458447" cy="629315"/>
              </a:xfrm>
              <a:prstGeom prst="flowChartAlternateProcess">
                <a:avLst/>
              </a:prstGeom>
              <a:gradFill rotWithShape="1">
                <a:gsLst>
                  <a:gs pos="0">
                    <a:srgbClr val="1D86CD">
                      <a:tint val="100000"/>
                      <a:shade val="100000"/>
                      <a:satMod val="130000"/>
                    </a:srgbClr>
                  </a:gs>
                  <a:gs pos="100000">
                    <a:srgbClr val="1D86CD">
                      <a:tint val="50000"/>
                      <a:shade val="100000"/>
                      <a:satMod val="350000"/>
                    </a:srgbClr>
                  </a:gs>
                </a:gsLst>
                <a:lin ang="16200000" scaled="0"/>
              </a:gradFill>
              <a:ln w="38100" cap="flat" cmpd="sng" algn="ctr">
                <a:solidFill>
                  <a:srgbClr val="1D86CD">
                    <a:shade val="95000"/>
                    <a:satMod val="105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5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Gill Sans"/>
                  <a:ea typeface="ヒラギノ角ゴ ProN W3"/>
                  <a:cs typeface="Gill Sans"/>
                  <a:sym typeface="Gill Sans" charset="0"/>
                </a:endParaRPr>
              </a:p>
            </p:txBody>
          </p:sp>
          <p:cxnSp>
            <p:nvCxnSpPr>
              <p:cNvPr id="227" name="Straight Connector 226"/>
              <p:cNvCxnSpPr>
                <a:stCxn id="226" idx="0"/>
                <a:endCxn id="226" idx="2"/>
              </p:cNvCxnSpPr>
              <p:nvPr/>
            </p:nvCxnSpPr>
            <p:spPr>
              <a:xfrm>
                <a:off x="9148701" y="4846673"/>
                <a:ext cx="0" cy="629315"/>
              </a:xfrm>
              <a:prstGeom prst="line">
                <a:avLst/>
              </a:prstGeom>
              <a:gradFill rotWithShape="1">
                <a:gsLst>
                  <a:gs pos="0">
                    <a:srgbClr val="1D86CD">
                      <a:tint val="100000"/>
                      <a:shade val="100000"/>
                      <a:satMod val="130000"/>
                    </a:srgbClr>
                  </a:gs>
                  <a:gs pos="100000">
                    <a:srgbClr val="1D86CD">
                      <a:tint val="50000"/>
                      <a:shade val="100000"/>
                      <a:satMod val="350000"/>
                    </a:srgbClr>
                  </a:gs>
                </a:gsLst>
                <a:lin ang="16200000" scaled="0"/>
              </a:gradFill>
              <a:ln w="38100" cap="flat" cmpd="sng" algn="ctr">
                <a:solidFill>
                  <a:srgbClr val="1D86CD">
                    <a:shade val="95000"/>
                    <a:satMod val="105000"/>
                  </a:srgbClr>
                </a:solidFill>
                <a:prstDash val="solid"/>
                <a:headEnd type="none"/>
                <a:tailEnd type="none" w="sm" len="me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</p:cxnSp>
          <p:cxnSp>
            <p:nvCxnSpPr>
              <p:cNvPr id="228" name="Straight Connector 227"/>
              <p:cNvCxnSpPr/>
              <p:nvPr/>
            </p:nvCxnSpPr>
            <p:spPr>
              <a:xfrm>
                <a:off x="9785686" y="4832649"/>
                <a:ext cx="0" cy="629315"/>
              </a:xfrm>
              <a:prstGeom prst="line">
                <a:avLst/>
              </a:prstGeom>
              <a:gradFill rotWithShape="1">
                <a:gsLst>
                  <a:gs pos="0">
                    <a:srgbClr val="1D86CD">
                      <a:tint val="100000"/>
                      <a:shade val="100000"/>
                      <a:satMod val="130000"/>
                    </a:srgbClr>
                  </a:gs>
                  <a:gs pos="100000">
                    <a:srgbClr val="1D86CD">
                      <a:tint val="50000"/>
                      <a:shade val="100000"/>
                      <a:satMod val="350000"/>
                    </a:srgbClr>
                  </a:gs>
                </a:gsLst>
                <a:lin ang="16200000" scaled="0"/>
              </a:gradFill>
              <a:ln w="38100" cap="flat" cmpd="sng" algn="ctr">
                <a:solidFill>
                  <a:srgbClr val="1D86CD">
                    <a:shade val="95000"/>
                    <a:satMod val="105000"/>
                  </a:srgbClr>
                </a:solidFill>
                <a:prstDash val="solid"/>
                <a:headEnd type="none"/>
                <a:tailEnd type="none" w="sm" len="me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</p:cxnSp>
          <p:cxnSp>
            <p:nvCxnSpPr>
              <p:cNvPr id="229" name="Straight Connector 228"/>
              <p:cNvCxnSpPr/>
              <p:nvPr/>
            </p:nvCxnSpPr>
            <p:spPr>
              <a:xfrm>
                <a:off x="8548566" y="4857190"/>
                <a:ext cx="0" cy="629315"/>
              </a:xfrm>
              <a:prstGeom prst="line">
                <a:avLst/>
              </a:prstGeom>
              <a:gradFill rotWithShape="1">
                <a:gsLst>
                  <a:gs pos="0">
                    <a:srgbClr val="1D86CD">
                      <a:tint val="100000"/>
                      <a:shade val="100000"/>
                      <a:satMod val="130000"/>
                    </a:srgbClr>
                  </a:gs>
                  <a:gs pos="100000">
                    <a:srgbClr val="1D86CD">
                      <a:tint val="50000"/>
                      <a:shade val="100000"/>
                      <a:satMod val="350000"/>
                    </a:srgbClr>
                  </a:gs>
                </a:gsLst>
                <a:lin ang="16200000" scaled="0"/>
              </a:gradFill>
              <a:ln w="38100" cap="flat" cmpd="sng" algn="ctr">
                <a:solidFill>
                  <a:srgbClr val="1D86CD">
                    <a:shade val="95000"/>
                    <a:satMod val="105000"/>
                  </a:srgbClr>
                </a:solidFill>
                <a:prstDash val="solid"/>
                <a:headEnd type="none"/>
                <a:tailEnd type="none" w="sm" len="me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</p:cxnSp>
        </p:grpSp>
        <p:cxnSp>
          <p:nvCxnSpPr>
            <p:cNvPr id="224" name="Straight Arrow Connector 223"/>
            <p:cNvCxnSpPr>
              <a:stCxn id="230" idx="2"/>
              <a:endCxn id="226" idx="0"/>
            </p:cNvCxnSpPr>
            <p:nvPr/>
          </p:nvCxnSpPr>
          <p:spPr bwMode="auto">
            <a:xfrm>
              <a:off x="8047038" y="9802812"/>
              <a:ext cx="0" cy="877887"/>
            </a:xfrm>
            <a:prstGeom prst="straightConnector1">
              <a:avLst/>
            </a:prstGeom>
            <a:solidFill>
              <a:srgbClr val="000000"/>
            </a:solidFill>
            <a:ln w="5715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arrow"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  <p:sp>
          <p:nvSpPr>
            <p:cNvPr id="225" name="TextBox 224"/>
            <p:cNvSpPr txBox="1"/>
            <p:nvPr/>
          </p:nvSpPr>
          <p:spPr>
            <a:xfrm>
              <a:off x="8032749" y="9982200"/>
              <a:ext cx="2714625" cy="369332"/>
            </a:xfrm>
            <a:prstGeom prst="rect">
              <a:avLst/>
            </a:prstGeom>
            <a:noFill/>
          </p:spPr>
          <p:txBody>
            <a:bodyPr tIns="0" bIns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0" cap="none" spc="0" normalizeH="0" baseline="0" noProof="0" dirty="0" err="1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Gill Sans"/>
                  <a:ea typeface="ヒラギノ角ゴ ProN W3" charset="0"/>
                  <a:cs typeface="Gill Sans"/>
                  <a:sym typeface="Gill Sans" charset="0"/>
                </a:rPr>
                <a:t>reduceByKey</a:t>
              </a:r>
              <a:endPara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"/>
                <a:ea typeface="ヒラギノ角ゴ ProN W3" charset="0"/>
                <a:cs typeface="Gill Sans"/>
                <a:sym typeface="Gill Sans" charset="0"/>
              </a:endParaRPr>
            </a:p>
          </p:txBody>
        </p:sp>
      </p:grpSp>
      <p:grpSp>
        <p:nvGrpSpPr>
          <p:cNvPr id="238" name="Group 237"/>
          <p:cNvGrpSpPr>
            <a:grpSpLocks/>
          </p:cNvGrpSpPr>
          <p:nvPr/>
        </p:nvGrpSpPr>
        <p:grpSpPr bwMode="auto">
          <a:xfrm>
            <a:off x="4290417" y="3538538"/>
            <a:ext cx="1428750" cy="2091532"/>
            <a:chOff x="11288712" y="7077075"/>
            <a:chExt cx="3810534" cy="4183062"/>
          </a:xfrm>
        </p:grpSpPr>
        <p:grpSp>
          <p:nvGrpSpPr>
            <p:cNvPr id="239" name="Group 126"/>
            <p:cNvGrpSpPr>
              <a:grpSpLocks/>
            </p:cNvGrpSpPr>
            <p:nvPr/>
          </p:nvGrpSpPr>
          <p:grpSpPr bwMode="auto">
            <a:xfrm>
              <a:off x="11299825" y="7866063"/>
              <a:ext cx="2224088" cy="592137"/>
              <a:chOff x="7918600" y="4832650"/>
              <a:chExt cx="2458447" cy="653855"/>
            </a:xfrm>
            <a:solidFill>
              <a:srgbClr val="FFFFFF"/>
            </a:solidFill>
          </p:grpSpPr>
          <p:sp>
            <p:nvSpPr>
              <p:cNvPr id="256" name="Alternate Process 255"/>
              <p:cNvSpPr/>
              <p:nvPr/>
            </p:nvSpPr>
            <p:spPr>
              <a:xfrm>
                <a:off x="7918600" y="4846674"/>
                <a:ext cx="2458447" cy="629314"/>
              </a:xfrm>
              <a:prstGeom prst="flowChartAlternateProcess">
                <a:avLst/>
              </a:prstGeom>
              <a:gradFill rotWithShape="1">
                <a:gsLst>
                  <a:gs pos="0">
                    <a:srgbClr val="55992B">
                      <a:tint val="50000"/>
                      <a:satMod val="300000"/>
                    </a:srgbClr>
                  </a:gs>
                  <a:gs pos="35000">
                    <a:srgbClr val="55992B">
                      <a:tint val="37000"/>
                      <a:satMod val="300000"/>
                    </a:srgbClr>
                  </a:gs>
                  <a:gs pos="100000">
                    <a:srgbClr val="55992B">
                      <a:tint val="15000"/>
                      <a:satMod val="350000"/>
                    </a:srgbClr>
                  </a:gs>
                </a:gsLst>
                <a:lin ang="16200000" scaled="1"/>
              </a:gradFill>
              <a:ln w="38100" cap="flat" cmpd="sng" algn="ctr">
                <a:solidFill>
                  <a:srgbClr val="55992B">
                    <a:shade val="95000"/>
                    <a:satMod val="105000"/>
                  </a:srgbClr>
                </a:solidFill>
                <a:prstDash val="solid"/>
              </a:ln>
              <a:effectLst>
                <a:outerShdw blurRad="400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5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Gill Sans"/>
                  <a:ea typeface="ヒラギノ角ゴ ProN W3"/>
                  <a:cs typeface="Gill Sans"/>
                  <a:sym typeface="Gill Sans" charset="0"/>
                </a:endParaRPr>
              </a:p>
            </p:txBody>
          </p:sp>
          <p:cxnSp>
            <p:nvCxnSpPr>
              <p:cNvPr id="257" name="Straight Connector 256"/>
              <p:cNvCxnSpPr>
                <a:stCxn id="256" idx="0"/>
                <a:endCxn id="256" idx="2"/>
              </p:cNvCxnSpPr>
              <p:nvPr/>
            </p:nvCxnSpPr>
            <p:spPr>
              <a:xfrm>
                <a:off x="9148701" y="4846674"/>
                <a:ext cx="0" cy="629314"/>
              </a:xfrm>
              <a:prstGeom prst="line">
                <a:avLst/>
              </a:prstGeom>
              <a:gradFill rotWithShape="1">
                <a:gsLst>
                  <a:gs pos="0">
                    <a:srgbClr val="55992B">
                      <a:tint val="50000"/>
                      <a:satMod val="300000"/>
                    </a:srgbClr>
                  </a:gs>
                  <a:gs pos="35000">
                    <a:srgbClr val="55992B">
                      <a:tint val="37000"/>
                      <a:satMod val="300000"/>
                    </a:srgbClr>
                  </a:gs>
                  <a:gs pos="100000">
                    <a:srgbClr val="55992B">
                      <a:tint val="15000"/>
                      <a:satMod val="350000"/>
                    </a:srgbClr>
                  </a:gs>
                </a:gsLst>
                <a:lin ang="16200000" scaled="1"/>
              </a:gradFill>
              <a:ln w="38100" cap="flat" cmpd="sng" algn="ctr">
                <a:solidFill>
                  <a:srgbClr val="55992B">
                    <a:shade val="95000"/>
                    <a:satMod val="105000"/>
                  </a:srgbClr>
                </a:solidFill>
                <a:prstDash val="solid"/>
                <a:headEnd type="none"/>
                <a:tailEnd type="none" w="sm" len="med"/>
              </a:ln>
              <a:effectLst>
                <a:outerShdw blurRad="40000" dist="20000" dir="5400000" rotWithShape="0">
                  <a:srgbClr val="000000">
                    <a:alpha val="38000"/>
                  </a:srgbClr>
                </a:outerShdw>
              </a:effectLst>
            </p:spPr>
          </p:cxnSp>
          <p:cxnSp>
            <p:nvCxnSpPr>
              <p:cNvPr id="258" name="Straight Connector 257"/>
              <p:cNvCxnSpPr/>
              <p:nvPr/>
            </p:nvCxnSpPr>
            <p:spPr>
              <a:xfrm>
                <a:off x="9785686" y="4832650"/>
                <a:ext cx="0" cy="629314"/>
              </a:xfrm>
              <a:prstGeom prst="line">
                <a:avLst/>
              </a:prstGeom>
              <a:gradFill rotWithShape="1">
                <a:gsLst>
                  <a:gs pos="0">
                    <a:srgbClr val="55992B">
                      <a:tint val="50000"/>
                      <a:satMod val="300000"/>
                    </a:srgbClr>
                  </a:gs>
                  <a:gs pos="35000">
                    <a:srgbClr val="55992B">
                      <a:tint val="37000"/>
                      <a:satMod val="300000"/>
                    </a:srgbClr>
                  </a:gs>
                  <a:gs pos="100000">
                    <a:srgbClr val="55992B">
                      <a:tint val="15000"/>
                      <a:satMod val="350000"/>
                    </a:srgbClr>
                  </a:gs>
                </a:gsLst>
                <a:lin ang="16200000" scaled="1"/>
              </a:gradFill>
              <a:ln w="38100" cap="flat" cmpd="sng" algn="ctr">
                <a:solidFill>
                  <a:srgbClr val="55992B">
                    <a:shade val="95000"/>
                    <a:satMod val="105000"/>
                  </a:srgbClr>
                </a:solidFill>
                <a:prstDash val="solid"/>
                <a:headEnd type="none"/>
                <a:tailEnd type="none" w="sm" len="med"/>
              </a:ln>
              <a:effectLst>
                <a:outerShdw blurRad="40000" dist="20000" dir="5400000" rotWithShape="0">
                  <a:srgbClr val="000000">
                    <a:alpha val="38000"/>
                  </a:srgbClr>
                </a:outerShdw>
              </a:effectLst>
            </p:spPr>
          </p:cxnSp>
          <p:cxnSp>
            <p:nvCxnSpPr>
              <p:cNvPr id="259" name="Straight Connector 258"/>
              <p:cNvCxnSpPr/>
              <p:nvPr/>
            </p:nvCxnSpPr>
            <p:spPr>
              <a:xfrm>
                <a:off x="8548566" y="4857191"/>
                <a:ext cx="0" cy="629314"/>
              </a:xfrm>
              <a:prstGeom prst="line">
                <a:avLst/>
              </a:prstGeom>
              <a:gradFill rotWithShape="1">
                <a:gsLst>
                  <a:gs pos="0">
                    <a:srgbClr val="55992B">
                      <a:tint val="50000"/>
                      <a:satMod val="300000"/>
                    </a:srgbClr>
                  </a:gs>
                  <a:gs pos="35000">
                    <a:srgbClr val="55992B">
                      <a:tint val="37000"/>
                      <a:satMod val="300000"/>
                    </a:srgbClr>
                  </a:gs>
                  <a:gs pos="100000">
                    <a:srgbClr val="55992B">
                      <a:tint val="15000"/>
                      <a:satMod val="350000"/>
                    </a:srgbClr>
                  </a:gs>
                </a:gsLst>
                <a:lin ang="16200000" scaled="1"/>
              </a:gradFill>
              <a:ln w="38100" cap="flat" cmpd="sng" algn="ctr">
                <a:solidFill>
                  <a:srgbClr val="55992B">
                    <a:shade val="95000"/>
                    <a:satMod val="105000"/>
                  </a:srgbClr>
                </a:solidFill>
                <a:prstDash val="solid"/>
                <a:headEnd type="none"/>
                <a:tailEnd type="none" w="sm" len="med"/>
              </a:ln>
              <a:effectLst>
                <a:outerShdw blurRad="40000" dist="20000" dir="5400000" rotWithShape="0">
                  <a:srgbClr val="000000">
                    <a:alpha val="38000"/>
                  </a:srgbClr>
                </a:outerShdw>
              </a:effectLst>
            </p:spPr>
          </p:cxnSp>
        </p:grpSp>
        <p:sp>
          <p:nvSpPr>
            <p:cNvPr id="240" name="TextBox 239"/>
            <p:cNvSpPr txBox="1"/>
            <p:nvPr/>
          </p:nvSpPr>
          <p:spPr>
            <a:xfrm>
              <a:off x="12371538" y="7127875"/>
              <a:ext cx="1903680" cy="369332"/>
            </a:xfrm>
            <a:prstGeom prst="rect">
              <a:avLst/>
            </a:prstGeom>
            <a:noFill/>
          </p:spPr>
          <p:txBody>
            <a:bodyPr wrap="square" tIns="0" bIns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0" cap="none" spc="0" normalizeH="0" baseline="0" noProof="0" dirty="0" err="1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Gill Sans"/>
                  <a:ea typeface="ヒラギノ角ゴ ProN W3" charset="0"/>
                  <a:cs typeface="Gill Sans"/>
                  <a:sym typeface="Gill Sans" charset="0"/>
                </a:rPr>
                <a:t>flatMap</a:t>
              </a:r>
              <a:endPara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"/>
                <a:ea typeface="ヒラギノ角ゴ ProN W3" charset="0"/>
                <a:cs typeface="Gill Sans"/>
                <a:sym typeface="Gill Sans" charset="0"/>
              </a:endParaRPr>
            </a:p>
          </p:txBody>
        </p:sp>
        <p:cxnSp>
          <p:nvCxnSpPr>
            <p:cNvPr id="241" name="Straight Arrow Connector 240"/>
            <p:cNvCxnSpPr>
              <a:stCxn id="207" idx="2"/>
              <a:endCxn id="256" idx="0"/>
            </p:cNvCxnSpPr>
            <p:nvPr/>
          </p:nvCxnSpPr>
          <p:spPr bwMode="auto">
            <a:xfrm>
              <a:off x="12392179" y="7077075"/>
              <a:ext cx="19053" cy="801688"/>
            </a:xfrm>
            <a:prstGeom prst="straightConnector1">
              <a:avLst/>
            </a:prstGeom>
            <a:solidFill>
              <a:srgbClr val="000000"/>
            </a:solidFill>
            <a:ln w="5715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arrow"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  <p:sp>
          <p:nvSpPr>
            <p:cNvPr id="242" name="TextBox 241"/>
            <p:cNvSpPr txBox="1"/>
            <p:nvPr/>
          </p:nvSpPr>
          <p:spPr>
            <a:xfrm>
              <a:off x="12142906" y="8531224"/>
              <a:ext cx="1630591" cy="369332"/>
            </a:xfrm>
            <a:prstGeom prst="rect">
              <a:avLst/>
            </a:prstGeom>
            <a:noFill/>
          </p:spPr>
          <p:txBody>
            <a:bodyPr tIns="0" bIns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Gill Sans"/>
                  <a:ea typeface="ヒラギノ角ゴ ProN W3" charset="0"/>
                  <a:cs typeface="Gill Sans"/>
                  <a:sym typeface="Gill Sans" charset="0"/>
                </a:rPr>
                <a:t>map</a:t>
              </a:r>
            </a:p>
          </p:txBody>
        </p:sp>
        <p:cxnSp>
          <p:nvCxnSpPr>
            <p:cNvPr id="243" name="Straight Arrow Connector 242"/>
            <p:cNvCxnSpPr>
              <a:stCxn id="256" idx="2"/>
              <a:endCxn id="252" idx="0"/>
            </p:cNvCxnSpPr>
            <p:nvPr/>
          </p:nvCxnSpPr>
          <p:spPr bwMode="auto">
            <a:xfrm flipH="1">
              <a:off x="12400118" y="8448675"/>
              <a:ext cx="11114" cy="784225"/>
            </a:xfrm>
            <a:prstGeom prst="straightConnector1">
              <a:avLst/>
            </a:prstGeom>
            <a:solidFill>
              <a:srgbClr val="000000"/>
            </a:solidFill>
            <a:ln w="5715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arrow"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  <p:grpSp>
          <p:nvGrpSpPr>
            <p:cNvPr id="244" name="Group 126"/>
            <p:cNvGrpSpPr>
              <a:grpSpLocks/>
            </p:cNvGrpSpPr>
            <p:nvPr/>
          </p:nvGrpSpPr>
          <p:grpSpPr bwMode="auto">
            <a:xfrm>
              <a:off x="11288712" y="9220200"/>
              <a:ext cx="2224088" cy="592137"/>
              <a:chOff x="7918600" y="4832650"/>
              <a:chExt cx="2458447" cy="653855"/>
            </a:xfrm>
            <a:solidFill>
              <a:sysClr val="window" lastClr="FFFFFF"/>
            </a:solidFill>
          </p:grpSpPr>
          <p:sp>
            <p:nvSpPr>
              <p:cNvPr id="252" name="Alternate Process 251"/>
              <p:cNvSpPr/>
              <p:nvPr/>
            </p:nvSpPr>
            <p:spPr>
              <a:xfrm>
                <a:off x="7918600" y="4846674"/>
                <a:ext cx="2458447" cy="629314"/>
              </a:xfrm>
              <a:prstGeom prst="flowChartAlternateProcess">
                <a:avLst/>
              </a:prstGeom>
              <a:grpFill/>
              <a:ln w="38100" cap="flat" cmpd="sng" algn="ctr">
                <a:solidFill>
                  <a:sysClr val="windowText" lastClr="000000">
                    <a:lumMod val="50000"/>
                    <a:lumOff val="50000"/>
                  </a:sysClr>
                </a:solidFill>
                <a:prstDash val="dash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5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Gill Sans"/>
                  <a:ea typeface="ヒラギノ角ゴ ProN W3"/>
                  <a:cs typeface="Gill Sans"/>
                  <a:sym typeface="Gill Sans" charset="0"/>
                </a:endParaRPr>
              </a:p>
            </p:txBody>
          </p:sp>
          <p:cxnSp>
            <p:nvCxnSpPr>
              <p:cNvPr id="253" name="Straight Connector 252"/>
              <p:cNvCxnSpPr>
                <a:stCxn id="252" idx="0"/>
                <a:endCxn id="252" idx="2"/>
              </p:cNvCxnSpPr>
              <p:nvPr/>
            </p:nvCxnSpPr>
            <p:spPr>
              <a:xfrm>
                <a:off x="9148701" y="4846674"/>
                <a:ext cx="0" cy="629314"/>
              </a:xfrm>
              <a:prstGeom prst="line">
                <a:avLst/>
              </a:prstGeom>
              <a:grpFill/>
              <a:ln w="38100" cap="flat" cmpd="sng" algn="ctr">
                <a:solidFill>
                  <a:sysClr val="windowText" lastClr="000000">
                    <a:lumMod val="50000"/>
                    <a:lumOff val="50000"/>
                  </a:sysClr>
                </a:solidFill>
                <a:prstDash val="dash"/>
                <a:headEnd type="none"/>
                <a:tailEnd type="none" w="sm" len="me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</p:cxnSp>
          <p:cxnSp>
            <p:nvCxnSpPr>
              <p:cNvPr id="254" name="Straight Connector 253"/>
              <p:cNvCxnSpPr/>
              <p:nvPr/>
            </p:nvCxnSpPr>
            <p:spPr>
              <a:xfrm>
                <a:off x="9785686" y="4832650"/>
                <a:ext cx="0" cy="629314"/>
              </a:xfrm>
              <a:prstGeom prst="line">
                <a:avLst/>
              </a:prstGeom>
              <a:grpFill/>
              <a:ln w="38100" cap="flat" cmpd="sng" algn="ctr">
                <a:solidFill>
                  <a:sysClr val="windowText" lastClr="000000">
                    <a:lumMod val="50000"/>
                    <a:lumOff val="50000"/>
                  </a:sysClr>
                </a:solidFill>
                <a:prstDash val="dash"/>
                <a:headEnd type="none"/>
                <a:tailEnd type="none" w="sm" len="me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</p:cxnSp>
          <p:cxnSp>
            <p:nvCxnSpPr>
              <p:cNvPr id="255" name="Straight Connector 254"/>
              <p:cNvCxnSpPr/>
              <p:nvPr/>
            </p:nvCxnSpPr>
            <p:spPr>
              <a:xfrm>
                <a:off x="8548566" y="4857191"/>
                <a:ext cx="0" cy="629314"/>
              </a:xfrm>
              <a:prstGeom prst="line">
                <a:avLst/>
              </a:prstGeom>
              <a:grpFill/>
              <a:ln w="38100" cap="flat" cmpd="sng" algn="ctr">
                <a:solidFill>
                  <a:sysClr val="windowText" lastClr="000000">
                    <a:lumMod val="50000"/>
                    <a:lumOff val="50000"/>
                  </a:sysClr>
                </a:solidFill>
                <a:prstDash val="dash"/>
                <a:headEnd type="none"/>
                <a:tailEnd type="none" w="sm" len="me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</p:cxnSp>
        </p:grpSp>
        <p:grpSp>
          <p:nvGrpSpPr>
            <p:cNvPr id="245" name="Group 126"/>
            <p:cNvGrpSpPr>
              <a:grpSpLocks/>
            </p:cNvGrpSpPr>
            <p:nvPr/>
          </p:nvGrpSpPr>
          <p:grpSpPr bwMode="auto">
            <a:xfrm>
              <a:off x="11288712" y="10668000"/>
              <a:ext cx="2224088" cy="592137"/>
              <a:chOff x="7918600" y="4832650"/>
              <a:chExt cx="2458447" cy="653855"/>
            </a:xfrm>
          </p:grpSpPr>
          <p:sp>
            <p:nvSpPr>
              <p:cNvPr id="248" name="Alternate Process 247"/>
              <p:cNvSpPr/>
              <p:nvPr/>
            </p:nvSpPr>
            <p:spPr>
              <a:xfrm>
                <a:off x="7918600" y="4846673"/>
                <a:ext cx="2458791" cy="629315"/>
              </a:xfrm>
              <a:prstGeom prst="flowChartAlternateProcess">
                <a:avLst/>
              </a:prstGeom>
              <a:gradFill rotWithShape="1">
                <a:gsLst>
                  <a:gs pos="0">
                    <a:srgbClr val="1D86CD">
                      <a:tint val="100000"/>
                      <a:shade val="100000"/>
                      <a:satMod val="130000"/>
                    </a:srgbClr>
                  </a:gs>
                  <a:gs pos="100000">
                    <a:srgbClr val="1D86CD">
                      <a:tint val="50000"/>
                      <a:shade val="100000"/>
                      <a:satMod val="350000"/>
                    </a:srgbClr>
                  </a:gs>
                </a:gsLst>
                <a:lin ang="16200000" scaled="0"/>
              </a:gradFill>
              <a:ln w="38100" cap="flat" cmpd="sng" algn="ctr">
                <a:solidFill>
                  <a:srgbClr val="1D86CD">
                    <a:shade val="95000"/>
                    <a:satMod val="105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5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Gill Sans"/>
                  <a:ea typeface="ヒラギノ角ゴ ProN W3"/>
                  <a:cs typeface="Gill Sans"/>
                  <a:sym typeface="Gill Sans" charset="0"/>
                </a:endParaRPr>
              </a:p>
            </p:txBody>
          </p:sp>
          <p:cxnSp>
            <p:nvCxnSpPr>
              <p:cNvPr id="249" name="Straight Connector 248"/>
              <p:cNvCxnSpPr>
                <a:stCxn id="248" idx="0"/>
                <a:endCxn id="248" idx="2"/>
              </p:cNvCxnSpPr>
              <p:nvPr/>
            </p:nvCxnSpPr>
            <p:spPr>
              <a:xfrm>
                <a:off x="9148873" y="4846673"/>
                <a:ext cx="0" cy="629315"/>
              </a:xfrm>
              <a:prstGeom prst="line">
                <a:avLst/>
              </a:prstGeom>
              <a:gradFill rotWithShape="1">
                <a:gsLst>
                  <a:gs pos="0">
                    <a:srgbClr val="1D86CD">
                      <a:tint val="100000"/>
                      <a:shade val="100000"/>
                      <a:satMod val="130000"/>
                    </a:srgbClr>
                  </a:gs>
                  <a:gs pos="100000">
                    <a:srgbClr val="1D86CD">
                      <a:tint val="50000"/>
                      <a:shade val="100000"/>
                      <a:satMod val="350000"/>
                    </a:srgbClr>
                  </a:gs>
                </a:gsLst>
                <a:lin ang="16200000" scaled="0"/>
              </a:gradFill>
              <a:ln w="38100" cap="flat" cmpd="sng" algn="ctr">
                <a:solidFill>
                  <a:srgbClr val="1D86CD">
                    <a:shade val="95000"/>
                    <a:satMod val="105000"/>
                  </a:srgbClr>
                </a:solidFill>
                <a:prstDash val="solid"/>
                <a:headEnd type="none"/>
                <a:tailEnd type="none" w="sm" len="me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</p:cxnSp>
          <p:cxnSp>
            <p:nvCxnSpPr>
              <p:cNvPr id="250" name="Straight Connector 249"/>
              <p:cNvCxnSpPr/>
              <p:nvPr/>
            </p:nvCxnSpPr>
            <p:spPr>
              <a:xfrm>
                <a:off x="9785948" y="4832649"/>
                <a:ext cx="0" cy="629315"/>
              </a:xfrm>
              <a:prstGeom prst="line">
                <a:avLst/>
              </a:prstGeom>
              <a:gradFill rotWithShape="1">
                <a:gsLst>
                  <a:gs pos="0">
                    <a:srgbClr val="1D86CD">
                      <a:tint val="100000"/>
                      <a:shade val="100000"/>
                      <a:satMod val="130000"/>
                    </a:srgbClr>
                  </a:gs>
                  <a:gs pos="100000">
                    <a:srgbClr val="1D86CD">
                      <a:tint val="50000"/>
                      <a:shade val="100000"/>
                      <a:satMod val="350000"/>
                    </a:srgbClr>
                  </a:gs>
                </a:gsLst>
                <a:lin ang="16200000" scaled="0"/>
              </a:gradFill>
              <a:ln w="38100" cap="flat" cmpd="sng" algn="ctr">
                <a:solidFill>
                  <a:srgbClr val="1D86CD">
                    <a:shade val="95000"/>
                    <a:satMod val="105000"/>
                  </a:srgbClr>
                </a:solidFill>
                <a:prstDash val="solid"/>
                <a:headEnd type="none"/>
                <a:tailEnd type="none" w="sm" len="me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</p:cxnSp>
          <p:cxnSp>
            <p:nvCxnSpPr>
              <p:cNvPr id="251" name="Straight Connector 250"/>
              <p:cNvCxnSpPr/>
              <p:nvPr/>
            </p:nvCxnSpPr>
            <p:spPr>
              <a:xfrm>
                <a:off x="8548654" y="4857190"/>
                <a:ext cx="0" cy="629315"/>
              </a:xfrm>
              <a:prstGeom prst="line">
                <a:avLst/>
              </a:prstGeom>
              <a:gradFill rotWithShape="1">
                <a:gsLst>
                  <a:gs pos="0">
                    <a:srgbClr val="1D86CD">
                      <a:tint val="100000"/>
                      <a:shade val="100000"/>
                      <a:satMod val="130000"/>
                    </a:srgbClr>
                  </a:gs>
                  <a:gs pos="100000">
                    <a:srgbClr val="1D86CD">
                      <a:tint val="50000"/>
                      <a:shade val="100000"/>
                      <a:satMod val="350000"/>
                    </a:srgbClr>
                  </a:gs>
                </a:gsLst>
                <a:lin ang="16200000" scaled="0"/>
              </a:gradFill>
              <a:ln w="38100" cap="flat" cmpd="sng" algn="ctr">
                <a:solidFill>
                  <a:srgbClr val="1D86CD">
                    <a:shade val="95000"/>
                    <a:satMod val="105000"/>
                  </a:srgbClr>
                </a:solidFill>
                <a:prstDash val="solid"/>
                <a:headEnd type="none"/>
                <a:tailEnd type="none" w="sm" len="me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</p:cxnSp>
        </p:grpSp>
        <p:cxnSp>
          <p:nvCxnSpPr>
            <p:cNvPr id="246" name="Straight Arrow Connector 245"/>
            <p:cNvCxnSpPr>
              <a:stCxn id="252" idx="2"/>
              <a:endCxn id="248" idx="0"/>
            </p:cNvCxnSpPr>
            <p:nvPr/>
          </p:nvCxnSpPr>
          <p:spPr bwMode="auto">
            <a:xfrm>
              <a:off x="12400118" y="9802812"/>
              <a:ext cx="0" cy="877887"/>
            </a:xfrm>
            <a:prstGeom prst="straightConnector1">
              <a:avLst/>
            </a:prstGeom>
            <a:solidFill>
              <a:srgbClr val="000000"/>
            </a:solidFill>
            <a:ln w="5715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arrow"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  <p:sp>
          <p:nvSpPr>
            <p:cNvPr id="247" name="TextBox 246"/>
            <p:cNvSpPr txBox="1"/>
            <p:nvPr/>
          </p:nvSpPr>
          <p:spPr>
            <a:xfrm>
              <a:off x="12387415" y="9982200"/>
              <a:ext cx="2711831" cy="369332"/>
            </a:xfrm>
            <a:prstGeom prst="rect">
              <a:avLst/>
            </a:prstGeom>
            <a:noFill/>
          </p:spPr>
          <p:txBody>
            <a:bodyPr tIns="0" bIns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0" cap="none" spc="0" normalizeH="0" baseline="0" noProof="0" dirty="0" err="1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Gill Sans"/>
                  <a:ea typeface="ヒラギノ角ゴ ProN W3" charset="0"/>
                  <a:cs typeface="Gill Sans"/>
                  <a:sym typeface="Gill Sans" charset="0"/>
                </a:rPr>
                <a:t>reduceByKey</a:t>
              </a:r>
              <a:endPara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"/>
                <a:ea typeface="ヒラギノ角ゴ ProN W3" charset="0"/>
                <a:cs typeface="Gill Sans"/>
                <a:sym typeface="Gill Sans" charset="0"/>
              </a:endParaRPr>
            </a:p>
          </p:txBody>
        </p:sp>
      </p:grpSp>
      <p:grpSp>
        <p:nvGrpSpPr>
          <p:cNvPr id="260" name="Group 259"/>
          <p:cNvGrpSpPr>
            <a:grpSpLocks/>
          </p:cNvGrpSpPr>
          <p:nvPr/>
        </p:nvGrpSpPr>
        <p:grpSpPr bwMode="auto">
          <a:xfrm>
            <a:off x="5980404" y="3538538"/>
            <a:ext cx="1449095" cy="2091532"/>
            <a:chOff x="15795347" y="7077075"/>
            <a:chExt cx="3864253" cy="4183062"/>
          </a:xfrm>
        </p:grpSpPr>
        <p:sp>
          <p:nvSpPr>
            <p:cNvPr id="261" name="TextBox 260"/>
            <p:cNvSpPr txBox="1"/>
            <p:nvPr/>
          </p:nvSpPr>
          <p:spPr>
            <a:xfrm rot="16200000">
              <a:off x="15635287" y="8532535"/>
              <a:ext cx="771526" cy="451405"/>
            </a:xfrm>
            <a:prstGeom prst="rect">
              <a:avLst/>
            </a:prstGeom>
            <a:noFill/>
          </p:spPr>
          <p:txBody>
            <a:bodyPr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5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Gill Sans"/>
                  <a:ea typeface="ヒラギノ角ゴ ProN W3" charset="0"/>
                  <a:cs typeface="Gill Sans"/>
                  <a:sym typeface="Gill Sans" charset="0"/>
                </a:rPr>
                <a:t>…</a:t>
              </a:r>
            </a:p>
          </p:txBody>
        </p:sp>
        <p:grpSp>
          <p:nvGrpSpPr>
            <p:cNvPr id="262" name="Group 148"/>
            <p:cNvGrpSpPr>
              <a:grpSpLocks/>
            </p:cNvGrpSpPr>
            <p:nvPr/>
          </p:nvGrpSpPr>
          <p:grpSpPr bwMode="auto">
            <a:xfrm>
              <a:off x="15857539" y="7866063"/>
              <a:ext cx="2224087" cy="592137"/>
              <a:chOff x="7918600" y="4832650"/>
              <a:chExt cx="2458447" cy="653855"/>
            </a:xfrm>
            <a:solidFill>
              <a:srgbClr val="FFFFFF"/>
            </a:solidFill>
          </p:grpSpPr>
          <p:sp>
            <p:nvSpPr>
              <p:cNvPr id="279" name="Alternate Process 278"/>
              <p:cNvSpPr/>
              <p:nvPr/>
            </p:nvSpPr>
            <p:spPr>
              <a:xfrm>
                <a:off x="7918600" y="4846674"/>
                <a:ext cx="2458447" cy="629314"/>
              </a:xfrm>
              <a:prstGeom prst="flowChartAlternateProcess">
                <a:avLst/>
              </a:prstGeom>
              <a:gradFill rotWithShape="1">
                <a:gsLst>
                  <a:gs pos="0">
                    <a:srgbClr val="55992B">
                      <a:tint val="50000"/>
                      <a:satMod val="300000"/>
                    </a:srgbClr>
                  </a:gs>
                  <a:gs pos="35000">
                    <a:srgbClr val="55992B">
                      <a:tint val="37000"/>
                      <a:satMod val="300000"/>
                    </a:srgbClr>
                  </a:gs>
                  <a:gs pos="100000">
                    <a:srgbClr val="55992B">
                      <a:tint val="15000"/>
                      <a:satMod val="350000"/>
                    </a:srgbClr>
                  </a:gs>
                </a:gsLst>
                <a:lin ang="16200000" scaled="1"/>
              </a:gradFill>
              <a:ln w="38100" cap="flat" cmpd="sng" algn="ctr">
                <a:solidFill>
                  <a:srgbClr val="55992B">
                    <a:shade val="95000"/>
                    <a:satMod val="105000"/>
                  </a:srgbClr>
                </a:solidFill>
                <a:prstDash val="solid"/>
              </a:ln>
              <a:effectLst>
                <a:outerShdw blurRad="400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5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Gill Sans"/>
                  <a:ea typeface="ヒラギノ角ゴ ProN W3"/>
                  <a:cs typeface="Gill Sans"/>
                  <a:sym typeface="Gill Sans" charset="0"/>
                </a:endParaRPr>
              </a:p>
            </p:txBody>
          </p:sp>
          <p:cxnSp>
            <p:nvCxnSpPr>
              <p:cNvPr id="280" name="Straight Connector 279"/>
              <p:cNvCxnSpPr>
                <a:stCxn id="279" idx="0"/>
                <a:endCxn id="279" idx="2"/>
              </p:cNvCxnSpPr>
              <p:nvPr/>
            </p:nvCxnSpPr>
            <p:spPr>
              <a:xfrm>
                <a:off x="9148701" y="4846674"/>
                <a:ext cx="0" cy="629314"/>
              </a:xfrm>
              <a:prstGeom prst="line">
                <a:avLst/>
              </a:prstGeom>
              <a:gradFill rotWithShape="1">
                <a:gsLst>
                  <a:gs pos="0">
                    <a:srgbClr val="55992B">
                      <a:tint val="50000"/>
                      <a:satMod val="300000"/>
                    </a:srgbClr>
                  </a:gs>
                  <a:gs pos="35000">
                    <a:srgbClr val="55992B">
                      <a:tint val="37000"/>
                      <a:satMod val="300000"/>
                    </a:srgbClr>
                  </a:gs>
                  <a:gs pos="100000">
                    <a:srgbClr val="55992B">
                      <a:tint val="15000"/>
                      <a:satMod val="350000"/>
                    </a:srgbClr>
                  </a:gs>
                </a:gsLst>
                <a:lin ang="16200000" scaled="1"/>
              </a:gradFill>
              <a:ln w="38100" cap="flat" cmpd="sng" algn="ctr">
                <a:solidFill>
                  <a:srgbClr val="55992B">
                    <a:shade val="95000"/>
                    <a:satMod val="105000"/>
                  </a:srgbClr>
                </a:solidFill>
                <a:prstDash val="solid"/>
                <a:headEnd type="none"/>
                <a:tailEnd type="none" w="sm" len="med"/>
              </a:ln>
              <a:effectLst>
                <a:outerShdw blurRad="40000" dist="20000" dir="5400000" rotWithShape="0">
                  <a:srgbClr val="000000">
                    <a:alpha val="38000"/>
                  </a:srgbClr>
                </a:outerShdw>
              </a:effectLst>
            </p:spPr>
          </p:cxnSp>
          <p:cxnSp>
            <p:nvCxnSpPr>
              <p:cNvPr id="281" name="Straight Connector 280"/>
              <p:cNvCxnSpPr/>
              <p:nvPr/>
            </p:nvCxnSpPr>
            <p:spPr>
              <a:xfrm>
                <a:off x="9785687" y="4832650"/>
                <a:ext cx="0" cy="629314"/>
              </a:xfrm>
              <a:prstGeom prst="line">
                <a:avLst/>
              </a:prstGeom>
              <a:gradFill rotWithShape="1">
                <a:gsLst>
                  <a:gs pos="0">
                    <a:srgbClr val="55992B">
                      <a:tint val="50000"/>
                      <a:satMod val="300000"/>
                    </a:srgbClr>
                  </a:gs>
                  <a:gs pos="35000">
                    <a:srgbClr val="55992B">
                      <a:tint val="37000"/>
                      <a:satMod val="300000"/>
                    </a:srgbClr>
                  </a:gs>
                  <a:gs pos="100000">
                    <a:srgbClr val="55992B">
                      <a:tint val="15000"/>
                      <a:satMod val="350000"/>
                    </a:srgbClr>
                  </a:gs>
                </a:gsLst>
                <a:lin ang="16200000" scaled="1"/>
              </a:gradFill>
              <a:ln w="38100" cap="flat" cmpd="sng" algn="ctr">
                <a:solidFill>
                  <a:srgbClr val="55992B">
                    <a:shade val="95000"/>
                    <a:satMod val="105000"/>
                  </a:srgbClr>
                </a:solidFill>
                <a:prstDash val="solid"/>
                <a:headEnd type="none"/>
                <a:tailEnd type="none" w="sm" len="med"/>
              </a:ln>
              <a:effectLst>
                <a:outerShdw blurRad="40000" dist="20000" dir="5400000" rotWithShape="0">
                  <a:srgbClr val="000000">
                    <a:alpha val="38000"/>
                  </a:srgbClr>
                </a:outerShdw>
              </a:effectLst>
            </p:spPr>
          </p:cxnSp>
          <p:cxnSp>
            <p:nvCxnSpPr>
              <p:cNvPr id="282" name="Straight Connector 281"/>
              <p:cNvCxnSpPr/>
              <p:nvPr/>
            </p:nvCxnSpPr>
            <p:spPr>
              <a:xfrm>
                <a:off x="8548566" y="4857191"/>
                <a:ext cx="0" cy="629314"/>
              </a:xfrm>
              <a:prstGeom prst="line">
                <a:avLst/>
              </a:prstGeom>
              <a:gradFill rotWithShape="1">
                <a:gsLst>
                  <a:gs pos="0">
                    <a:srgbClr val="55992B">
                      <a:tint val="50000"/>
                      <a:satMod val="300000"/>
                    </a:srgbClr>
                  </a:gs>
                  <a:gs pos="35000">
                    <a:srgbClr val="55992B">
                      <a:tint val="37000"/>
                      <a:satMod val="300000"/>
                    </a:srgbClr>
                  </a:gs>
                  <a:gs pos="100000">
                    <a:srgbClr val="55992B">
                      <a:tint val="15000"/>
                      <a:satMod val="350000"/>
                    </a:srgbClr>
                  </a:gs>
                </a:gsLst>
                <a:lin ang="16200000" scaled="1"/>
              </a:gradFill>
              <a:ln w="38100" cap="flat" cmpd="sng" algn="ctr">
                <a:solidFill>
                  <a:srgbClr val="55992B">
                    <a:shade val="95000"/>
                    <a:satMod val="105000"/>
                  </a:srgbClr>
                </a:solidFill>
                <a:prstDash val="solid"/>
                <a:headEnd type="none"/>
                <a:tailEnd type="none" w="sm" len="med"/>
              </a:ln>
              <a:effectLst>
                <a:outerShdw blurRad="40000" dist="20000" dir="5400000" rotWithShape="0">
                  <a:srgbClr val="000000">
                    <a:alpha val="38000"/>
                  </a:srgbClr>
                </a:outerShdw>
              </a:effectLst>
            </p:spPr>
          </p:cxnSp>
        </p:grpSp>
        <p:sp>
          <p:nvSpPr>
            <p:cNvPr id="263" name="TextBox 262"/>
            <p:cNvSpPr txBox="1"/>
            <p:nvPr/>
          </p:nvSpPr>
          <p:spPr>
            <a:xfrm>
              <a:off x="16929102" y="7127875"/>
              <a:ext cx="2019301" cy="369332"/>
            </a:xfrm>
            <a:prstGeom prst="rect">
              <a:avLst/>
            </a:prstGeom>
            <a:noFill/>
          </p:spPr>
          <p:txBody>
            <a:bodyPr wrap="square" tIns="0" bIns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0" cap="none" spc="0" normalizeH="0" baseline="0" noProof="0" dirty="0" err="1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Gill Sans"/>
                  <a:ea typeface="ヒラギノ角ゴ ProN W3" charset="0"/>
                  <a:cs typeface="Gill Sans"/>
                  <a:sym typeface="Gill Sans" charset="0"/>
                </a:rPr>
                <a:t>flatMap</a:t>
              </a:r>
              <a:endPara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"/>
                <a:ea typeface="ヒラギノ角ゴ ProN W3" charset="0"/>
                <a:cs typeface="Gill Sans"/>
                <a:sym typeface="Gill Sans" charset="0"/>
              </a:endParaRPr>
            </a:p>
          </p:txBody>
        </p:sp>
        <p:cxnSp>
          <p:nvCxnSpPr>
            <p:cNvPr id="264" name="Straight Arrow Connector 263"/>
            <p:cNvCxnSpPr>
              <a:stCxn id="212" idx="2"/>
              <a:endCxn id="279" idx="0"/>
            </p:cNvCxnSpPr>
            <p:nvPr/>
          </p:nvCxnSpPr>
          <p:spPr bwMode="auto">
            <a:xfrm>
              <a:off x="16949739" y="7077075"/>
              <a:ext cx="20637" cy="801688"/>
            </a:xfrm>
            <a:prstGeom prst="straightConnector1">
              <a:avLst/>
            </a:prstGeom>
            <a:solidFill>
              <a:srgbClr val="000000"/>
            </a:solidFill>
            <a:ln w="5715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arrow"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  <p:sp>
          <p:nvSpPr>
            <p:cNvPr id="265" name="TextBox 264"/>
            <p:cNvSpPr txBox="1"/>
            <p:nvPr/>
          </p:nvSpPr>
          <p:spPr>
            <a:xfrm>
              <a:off x="16700502" y="8531224"/>
              <a:ext cx="1631949" cy="369332"/>
            </a:xfrm>
            <a:prstGeom prst="rect">
              <a:avLst/>
            </a:prstGeom>
            <a:noFill/>
          </p:spPr>
          <p:txBody>
            <a:bodyPr tIns="0" bIns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Gill Sans"/>
                  <a:ea typeface="ヒラギノ角ゴ ProN W3" charset="0"/>
                  <a:cs typeface="Gill Sans"/>
                  <a:sym typeface="Gill Sans" charset="0"/>
                </a:rPr>
                <a:t>map</a:t>
              </a:r>
            </a:p>
          </p:txBody>
        </p:sp>
        <p:cxnSp>
          <p:nvCxnSpPr>
            <p:cNvPr id="266" name="Straight Arrow Connector 265"/>
            <p:cNvCxnSpPr>
              <a:stCxn id="279" idx="2"/>
              <a:endCxn id="275" idx="0"/>
            </p:cNvCxnSpPr>
            <p:nvPr/>
          </p:nvCxnSpPr>
          <p:spPr bwMode="auto">
            <a:xfrm flipH="1">
              <a:off x="16959264" y="8448675"/>
              <a:ext cx="11112" cy="784225"/>
            </a:xfrm>
            <a:prstGeom prst="straightConnector1">
              <a:avLst/>
            </a:prstGeom>
            <a:solidFill>
              <a:srgbClr val="000000"/>
            </a:solidFill>
            <a:ln w="5715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arrow"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  <p:grpSp>
          <p:nvGrpSpPr>
            <p:cNvPr id="267" name="Group 148"/>
            <p:cNvGrpSpPr>
              <a:grpSpLocks/>
            </p:cNvGrpSpPr>
            <p:nvPr/>
          </p:nvGrpSpPr>
          <p:grpSpPr bwMode="auto">
            <a:xfrm>
              <a:off x="15846426" y="9220200"/>
              <a:ext cx="2224087" cy="592137"/>
              <a:chOff x="7918600" y="4832650"/>
              <a:chExt cx="2458447" cy="653855"/>
            </a:xfrm>
            <a:solidFill>
              <a:sysClr val="window" lastClr="FFFFFF"/>
            </a:solidFill>
          </p:grpSpPr>
          <p:sp>
            <p:nvSpPr>
              <p:cNvPr id="275" name="Alternate Process 274"/>
              <p:cNvSpPr/>
              <p:nvPr/>
            </p:nvSpPr>
            <p:spPr>
              <a:xfrm>
                <a:off x="7918600" y="4846674"/>
                <a:ext cx="2458447" cy="629314"/>
              </a:xfrm>
              <a:prstGeom prst="flowChartAlternateProcess">
                <a:avLst/>
              </a:prstGeom>
              <a:grpFill/>
              <a:ln w="38100" cap="flat" cmpd="sng" algn="ctr">
                <a:solidFill>
                  <a:sysClr val="windowText" lastClr="000000">
                    <a:lumMod val="50000"/>
                    <a:lumOff val="50000"/>
                  </a:sysClr>
                </a:solidFill>
                <a:prstDash val="dash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5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Gill Sans"/>
                  <a:ea typeface="ヒラギノ角ゴ ProN W3"/>
                  <a:cs typeface="Gill Sans"/>
                  <a:sym typeface="Gill Sans" charset="0"/>
                </a:endParaRPr>
              </a:p>
            </p:txBody>
          </p:sp>
          <p:cxnSp>
            <p:nvCxnSpPr>
              <p:cNvPr id="276" name="Straight Connector 275"/>
              <p:cNvCxnSpPr>
                <a:stCxn id="275" idx="0"/>
                <a:endCxn id="275" idx="2"/>
              </p:cNvCxnSpPr>
              <p:nvPr/>
            </p:nvCxnSpPr>
            <p:spPr>
              <a:xfrm>
                <a:off x="9148701" y="4846674"/>
                <a:ext cx="0" cy="629314"/>
              </a:xfrm>
              <a:prstGeom prst="line">
                <a:avLst/>
              </a:prstGeom>
              <a:grpFill/>
              <a:ln w="38100" cap="flat" cmpd="sng" algn="ctr">
                <a:solidFill>
                  <a:sysClr val="windowText" lastClr="000000">
                    <a:lumMod val="50000"/>
                    <a:lumOff val="50000"/>
                  </a:sysClr>
                </a:solidFill>
                <a:prstDash val="dash"/>
                <a:headEnd type="none"/>
                <a:tailEnd type="none" w="sm" len="me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</p:cxnSp>
          <p:cxnSp>
            <p:nvCxnSpPr>
              <p:cNvPr id="277" name="Straight Connector 276"/>
              <p:cNvCxnSpPr/>
              <p:nvPr/>
            </p:nvCxnSpPr>
            <p:spPr>
              <a:xfrm>
                <a:off x="9785687" y="4832650"/>
                <a:ext cx="0" cy="629314"/>
              </a:xfrm>
              <a:prstGeom prst="line">
                <a:avLst/>
              </a:prstGeom>
              <a:grpFill/>
              <a:ln w="38100" cap="flat" cmpd="sng" algn="ctr">
                <a:solidFill>
                  <a:sysClr val="windowText" lastClr="000000">
                    <a:lumMod val="50000"/>
                    <a:lumOff val="50000"/>
                  </a:sysClr>
                </a:solidFill>
                <a:prstDash val="dash"/>
                <a:headEnd type="none"/>
                <a:tailEnd type="none" w="sm" len="me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</p:cxnSp>
          <p:cxnSp>
            <p:nvCxnSpPr>
              <p:cNvPr id="278" name="Straight Connector 277"/>
              <p:cNvCxnSpPr/>
              <p:nvPr/>
            </p:nvCxnSpPr>
            <p:spPr>
              <a:xfrm>
                <a:off x="8548566" y="4857191"/>
                <a:ext cx="0" cy="629314"/>
              </a:xfrm>
              <a:prstGeom prst="line">
                <a:avLst/>
              </a:prstGeom>
              <a:grpFill/>
              <a:ln w="38100" cap="flat" cmpd="sng" algn="ctr">
                <a:solidFill>
                  <a:sysClr val="windowText" lastClr="000000">
                    <a:lumMod val="50000"/>
                    <a:lumOff val="50000"/>
                  </a:sysClr>
                </a:solidFill>
                <a:prstDash val="dash"/>
                <a:headEnd type="none"/>
                <a:tailEnd type="none" w="sm" len="me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</p:cxnSp>
        </p:grpSp>
        <p:grpSp>
          <p:nvGrpSpPr>
            <p:cNvPr id="268" name="Group 148"/>
            <p:cNvGrpSpPr>
              <a:grpSpLocks/>
            </p:cNvGrpSpPr>
            <p:nvPr/>
          </p:nvGrpSpPr>
          <p:grpSpPr bwMode="auto">
            <a:xfrm>
              <a:off x="15846426" y="10668000"/>
              <a:ext cx="2224087" cy="592137"/>
              <a:chOff x="7918600" y="4832650"/>
              <a:chExt cx="2458447" cy="653855"/>
            </a:xfrm>
          </p:grpSpPr>
          <p:sp>
            <p:nvSpPr>
              <p:cNvPr id="271" name="Alternate Process 270"/>
              <p:cNvSpPr/>
              <p:nvPr/>
            </p:nvSpPr>
            <p:spPr>
              <a:xfrm>
                <a:off x="7918600" y="4846673"/>
                <a:ext cx="2458447" cy="629315"/>
              </a:xfrm>
              <a:prstGeom prst="flowChartAlternateProcess">
                <a:avLst/>
              </a:prstGeom>
              <a:gradFill rotWithShape="1">
                <a:gsLst>
                  <a:gs pos="0">
                    <a:srgbClr val="1D86CD">
                      <a:tint val="100000"/>
                      <a:shade val="100000"/>
                      <a:satMod val="130000"/>
                    </a:srgbClr>
                  </a:gs>
                  <a:gs pos="100000">
                    <a:srgbClr val="1D86CD">
                      <a:tint val="50000"/>
                      <a:shade val="100000"/>
                      <a:satMod val="350000"/>
                    </a:srgbClr>
                  </a:gs>
                </a:gsLst>
                <a:lin ang="16200000" scaled="0"/>
              </a:gradFill>
              <a:ln w="38100" cap="flat" cmpd="sng" algn="ctr">
                <a:solidFill>
                  <a:srgbClr val="1D86CD">
                    <a:shade val="95000"/>
                    <a:satMod val="105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5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Gill Sans"/>
                  <a:ea typeface="ヒラギノ角ゴ ProN W3"/>
                  <a:cs typeface="Gill Sans"/>
                  <a:sym typeface="Gill Sans" charset="0"/>
                </a:endParaRPr>
              </a:p>
            </p:txBody>
          </p:sp>
          <p:cxnSp>
            <p:nvCxnSpPr>
              <p:cNvPr id="272" name="Straight Connector 271"/>
              <p:cNvCxnSpPr>
                <a:stCxn id="271" idx="0"/>
                <a:endCxn id="271" idx="2"/>
              </p:cNvCxnSpPr>
              <p:nvPr/>
            </p:nvCxnSpPr>
            <p:spPr>
              <a:xfrm>
                <a:off x="9148701" y="4846673"/>
                <a:ext cx="0" cy="629315"/>
              </a:xfrm>
              <a:prstGeom prst="line">
                <a:avLst/>
              </a:prstGeom>
              <a:gradFill rotWithShape="1">
                <a:gsLst>
                  <a:gs pos="0">
                    <a:srgbClr val="1D86CD">
                      <a:tint val="100000"/>
                      <a:shade val="100000"/>
                      <a:satMod val="130000"/>
                    </a:srgbClr>
                  </a:gs>
                  <a:gs pos="100000">
                    <a:srgbClr val="1D86CD">
                      <a:tint val="50000"/>
                      <a:shade val="100000"/>
                      <a:satMod val="350000"/>
                    </a:srgbClr>
                  </a:gs>
                </a:gsLst>
                <a:lin ang="16200000" scaled="0"/>
              </a:gradFill>
              <a:ln w="38100" cap="flat" cmpd="sng" algn="ctr">
                <a:solidFill>
                  <a:srgbClr val="1D86CD">
                    <a:shade val="95000"/>
                    <a:satMod val="105000"/>
                  </a:srgbClr>
                </a:solidFill>
                <a:prstDash val="solid"/>
                <a:headEnd type="none"/>
                <a:tailEnd type="none" w="sm" len="me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</p:cxnSp>
          <p:cxnSp>
            <p:nvCxnSpPr>
              <p:cNvPr id="273" name="Straight Connector 272"/>
              <p:cNvCxnSpPr/>
              <p:nvPr/>
            </p:nvCxnSpPr>
            <p:spPr>
              <a:xfrm>
                <a:off x="9785686" y="4832649"/>
                <a:ext cx="0" cy="629315"/>
              </a:xfrm>
              <a:prstGeom prst="line">
                <a:avLst/>
              </a:prstGeom>
              <a:gradFill rotWithShape="1">
                <a:gsLst>
                  <a:gs pos="0">
                    <a:srgbClr val="1D86CD">
                      <a:tint val="100000"/>
                      <a:shade val="100000"/>
                      <a:satMod val="130000"/>
                    </a:srgbClr>
                  </a:gs>
                  <a:gs pos="100000">
                    <a:srgbClr val="1D86CD">
                      <a:tint val="50000"/>
                      <a:shade val="100000"/>
                      <a:satMod val="350000"/>
                    </a:srgbClr>
                  </a:gs>
                </a:gsLst>
                <a:lin ang="16200000" scaled="0"/>
              </a:gradFill>
              <a:ln w="38100" cap="flat" cmpd="sng" algn="ctr">
                <a:solidFill>
                  <a:srgbClr val="1D86CD">
                    <a:shade val="95000"/>
                    <a:satMod val="105000"/>
                  </a:srgbClr>
                </a:solidFill>
                <a:prstDash val="solid"/>
                <a:headEnd type="none"/>
                <a:tailEnd type="none" w="sm" len="me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</p:cxnSp>
          <p:cxnSp>
            <p:nvCxnSpPr>
              <p:cNvPr id="274" name="Straight Connector 273"/>
              <p:cNvCxnSpPr/>
              <p:nvPr/>
            </p:nvCxnSpPr>
            <p:spPr>
              <a:xfrm>
                <a:off x="8548566" y="4857190"/>
                <a:ext cx="0" cy="629315"/>
              </a:xfrm>
              <a:prstGeom prst="line">
                <a:avLst/>
              </a:prstGeom>
              <a:gradFill rotWithShape="1">
                <a:gsLst>
                  <a:gs pos="0">
                    <a:srgbClr val="1D86CD">
                      <a:tint val="100000"/>
                      <a:shade val="100000"/>
                      <a:satMod val="130000"/>
                    </a:srgbClr>
                  </a:gs>
                  <a:gs pos="100000">
                    <a:srgbClr val="1D86CD">
                      <a:tint val="50000"/>
                      <a:shade val="100000"/>
                      <a:satMod val="350000"/>
                    </a:srgbClr>
                  </a:gs>
                </a:gsLst>
                <a:lin ang="16200000" scaled="0"/>
              </a:gradFill>
              <a:ln w="38100" cap="flat" cmpd="sng" algn="ctr">
                <a:solidFill>
                  <a:srgbClr val="1D86CD">
                    <a:shade val="95000"/>
                    <a:satMod val="105000"/>
                  </a:srgbClr>
                </a:solidFill>
                <a:prstDash val="solid"/>
                <a:headEnd type="none"/>
                <a:tailEnd type="none" w="sm" len="me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</p:cxnSp>
        </p:grpSp>
        <p:cxnSp>
          <p:nvCxnSpPr>
            <p:cNvPr id="269" name="Straight Arrow Connector 268"/>
            <p:cNvCxnSpPr>
              <a:stCxn id="275" idx="2"/>
              <a:endCxn id="271" idx="0"/>
            </p:cNvCxnSpPr>
            <p:nvPr/>
          </p:nvCxnSpPr>
          <p:spPr bwMode="auto">
            <a:xfrm>
              <a:off x="16959264" y="9802812"/>
              <a:ext cx="0" cy="877887"/>
            </a:xfrm>
            <a:prstGeom prst="straightConnector1">
              <a:avLst/>
            </a:prstGeom>
            <a:solidFill>
              <a:srgbClr val="000000"/>
            </a:solidFill>
            <a:ln w="57150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arrow"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  <p:sp>
          <p:nvSpPr>
            <p:cNvPr id="270" name="TextBox 269"/>
            <p:cNvSpPr txBox="1"/>
            <p:nvPr/>
          </p:nvSpPr>
          <p:spPr>
            <a:xfrm>
              <a:off x="16944976" y="9982200"/>
              <a:ext cx="2714624" cy="369332"/>
            </a:xfrm>
            <a:prstGeom prst="rect">
              <a:avLst/>
            </a:prstGeom>
            <a:noFill/>
          </p:spPr>
          <p:txBody>
            <a:bodyPr tIns="0" bIns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0" cap="none" spc="0" normalizeH="0" baseline="0" noProof="0" dirty="0" err="1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Gill Sans"/>
                  <a:ea typeface="ヒラギノ角ゴ ProN W3" charset="0"/>
                  <a:cs typeface="Gill Sans"/>
                  <a:sym typeface="Gill Sans" charset="0"/>
                </a:rPr>
                <a:t>reduceByKey</a:t>
              </a:r>
              <a:endPara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"/>
                <a:ea typeface="ヒラギノ角ゴ ProN W3" charset="0"/>
                <a:cs typeface="Gill Sans"/>
                <a:sym typeface="Gill Sans" charset="0"/>
              </a:endParaRPr>
            </a:p>
          </p:txBody>
        </p:sp>
      </p:grpSp>
      <p:sp>
        <p:nvSpPr>
          <p:cNvPr id="283" name="Rectangle 282"/>
          <p:cNvSpPr/>
          <p:nvPr/>
        </p:nvSpPr>
        <p:spPr bwMode="auto">
          <a:xfrm>
            <a:off x="4200525" y="2933700"/>
            <a:ext cx="1003697" cy="249238"/>
          </a:xfrm>
          <a:prstGeom prst="rect">
            <a:avLst/>
          </a:prstGeom>
          <a:solidFill>
            <a:sysClr val="window" lastClr="FFFFFF"/>
          </a:solidFill>
          <a:ln w="9525" cap="flat" cmpd="sng" algn="ctr">
            <a:noFill/>
            <a:prstDash val="solid"/>
          </a:ln>
          <a:effectLst/>
        </p:spPr>
        <p:txBody>
          <a:bodyPr lIns="38405" tIns="19202" rIns="38405" bIns="19202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"/>
                <a:ea typeface="ヒラギノ角ゴ ProN W3"/>
                <a:cs typeface="Gill Sans"/>
                <a:sym typeface="Gill Sans" charset="0"/>
              </a:rPr>
              <a:t>batch @ t+1</a:t>
            </a:r>
          </a:p>
        </p:txBody>
      </p:sp>
      <p:sp>
        <p:nvSpPr>
          <p:cNvPr id="284" name="Rectangle 283"/>
          <p:cNvSpPr/>
          <p:nvPr/>
        </p:nvSpPr>
        <p:spPr bwMode="auto">
          <a:xfrm>
            <a:off x="2571750" y="2939257"/>
            <a:ext cx="1003697" cy="249238"/>
          </a:xfrm>
          <a:prstGeom prst="rect">
            <a:avLst/>
          </a:prstGeom>
          <a:solidFill>
            <a:sysClr val="window" lastClr="FFFFFF"/>
          </a:solidFill>
          <a:ln w="9525" cap="flat" cmpd="sng" algn="ctr">
            <a:noFill/>
            <a:prstDash val="solid"/>
          </a:ln>
          <a:effectLst/>
        </p:spPr>
        <p:txBody>
          <a:bodyPr lIns="38405" tIns="19202" rIns="38405" bIns="19202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"/>
                <a:ea typeface="ヒラギノ角ゴ ProN W3"/>
                <a:cs typeface="Gill Sans"/>
                <a:sym typeface="Gill Sans" charset="0"/>
              </a:rPr>
              <a:t>b</a:t>
            </a:r>
            <a:r>
              <a:rPr kumimoji="0" lang="en-US" sz="1400" b="0" i="0" u="none" strike="noStrike" kern="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"/>
                <a:ea typeface="ヒラギノ角ゴ ProN W3"/>
                <a:cs typeface="Gill Sans"/>
                <a:sym typeface="Gill Sans" charset="0"/>
              </a:rPr>
              <a:t>atch</a:t>
            </a:r>
            <a:r>
              <a:rPr kumimoji="0" lang="en-US" sz="14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"/>
                <a:ea typeface="ヒラギノ角ゴ ProN W3"/>
                <a:cs typeface="Gill Sans"/>
                <a:sym typeface="Gill Sans" charset="0"/>
              </a:rPr>
              <a:t> @ t</a:t>
            </a:r>
          </a:p>
        </p:txBody>
      </p:sp>
      <p:sp>
        <p:nvSpPr>
          <p:cNvPr id="285" name="Rectangle 284"/>
          <p:cNvSpPr/>
          <p:nvPr/>
        </p:nvSpPr>
        <p:spPr bwMode="auto">
          <a:xfrm>
            <a:off x="5915025" y="2939257"/>
            <a:ext cx="1003697" cy="249238"/>
          </a:xfrm>
          <a:prstGeom prst="rect">
            <a:avLst/>
          </a:prstGeom>
          <a:solidFill>
            <a:sysClr val="window" lastClr="FFFFFF"/>
          </a:solidFill>
          <a:ln w="9525" cap="flat" cmpd="sng" algn="ctr">
            <a:noFill/>
            <a:prstDash val="solid"/>
          </a:ln>
          <a:effectLst/>
        </p:spPr>
        <p:txBody>
          <a:bodyPr lIns="38405" tIns="19202" rIns="38405" bIns="19202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"/>
                <a:ea typeface="ヒラギノ角ゴ ProN W3"/>
                <a:cs typeface="Gill Sans"/>
                <a:sym typeface="Gill Sans" charset="0"/>
              </a:rPr>
              <a:t>batch @ t+2</a:t>
            </a:r>
          </a:p>
        </p:txBody>
      </p:sp>
      <p:sp>
        <p:nvSpPr>
          <p:cNvPr id="286" name="Rectangle 285"/>
          <p:cNvSpPr/>
          <p:nvPr/>
        </p:nvSpPr>
        <p:spPr bwMode="auto">
          <a:xfrm>
            <a:off x="685800" y="3924300"/>
            <a:ext cx="971550" cy="342900"/>
          </a:xfrm>
          <a:prstGeom prst="rect">
            <a:avLst/>
          </a:prstGeom>
          <a:solidFill>
            <a:sysClr val="window" lastClr="FFFFFF"/>
          </a:solidFill>
          <a:ln w="9525" cap="flat" cmpd="sng" algn="ctr">
            <a:noFill/>
            <a:prstDash val="solid"/>
          </a:ln>
          <a:effectLst/>
        </p:spPr>
        <p:txBody>
          <a:bodyPr lIns="38405" tIns="19202" rIns="38405" bIns="19202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"/>
                <a:ea typeface="ヒラギノ角ゴ ProN W3"/>
                <a:cs typeface="Gill Sans"/>
                <a:sym typeface="Gill Sans" charset="0"/>
              </a:rPr>
              <a:t>hashTags</a:t>
            </a: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ill Sans"/>
              <a:ea typeface="ヒラギノ角ゴ ProN W3"/>
              <a:cs typeface="Gill Sans"/>
              <a:sym typeface="Gill Sans" charset="0"/>
            </a:endParaRPr>
          </a:p>
        </p:txBody>
      </p:sp>
      <p:sp>
        <p:nvSpPr>
          <p:cNvPr id="287" name="Rectangle 286"/>
          <p:cNvSpPr/>
          <p:nvPr/>
        </p:nvSpPr>
        <p:spPr bwMode="auto">
          <a:xfrm>
            <a:off x="685800" y="3200400"/>
            <a:ext cx="971550" cy="342900"/>
          </a:xfrm>
          <a:prstGeom prst="rect">
            <a:avLst/>
          </a:prstGeom>
          <a:solidFill>
            <a:sysClr val="window" lastClr="FFFFFF"/>
          </a:solidFill>
          <a:ln w="9525" cap="flat" cmpd="sng" algn="ctr">
            <a:noFill/>
            <a:prstDash val="solid"/>
          </a:ln>
          <a:effectLst/>
        </p:spPr>
        <p:txBody>
          <a:bodyPr lIns="38405" tIns="19202" rIns="38405" bIns="19202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"/>
                <a:ea typeface="ヒラギノ角ゴ ProN W3"/>
                <a:cs typeface="Gill Sans"/>
                <a:sym typeface="Gill Sans" charset="0"/>
              </a:rPr>
              <a:t>tweets</a:t>
            </a:r>
          </a:p>
        </p:txBody>
      </p:sp>
      <p:sp>
        <p:nvSpPr>
          <p:cNvPr id="288" name="Rectangle 287"/>
          <p:cNvSpPr/>
          <p:nvPr/>
        </p:nvSpPr>
        <p:spPr bwMode="auto">
          <a:xfrm>
            <a:off x="685800" y="5067300"/>
            <a:ext cx="2143125" cy="609600"/>
          </a:xfrm>
          <a:prstGeom prst="rect">
            <a:avLst/>
          </a:prstGeom>
          <a:noFill/>
          <a:ln w="9525" cap="flat" cmpd="sng" algn="ctr">
            <a:noFill/>
            <a:prstDash val="solid"/>
          </a:ln>
          <a:effectLst/>
        </p:spPr>
        <p:txBody>
          <a:bodyPr lIns="38405" tIns="19202" rIns="38405" bIns="19202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"/>
                <a:ea typeface="ヒラギノ角ゴ ProN W3"/>
                <a:cs typeface="Gill Sans"/>
                <a:sym typeface="Gill Sans" charset="0"/>
              </a:rPr>
              <a:t>tagCounts</a:t>
            </a: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ill Sans"/>
              <a:ea typeface="ヒラギノ角ゴ ProN W3"/>
              <a:cs typeface="Gill Sans"/>
              <a:sym typeface="Gill Sans" charset="0"/>
            </a:endParaRP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5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"/>
                <a:ea typeface="ヒラギノ角ゴ ProN W3"/>
                <a:cs typeface="Gill Sans"/>
                <a:sym typeface="Gill Sans" charset="0"/>
              </a:rPr>
              <a:t>[(#cat, 10), (#dog, 25), ... ]</a:t>
            </a:r>
          </a:p>
        </p:txBody>
      </p:sp>
    </p:spTree>
    <p:extLst>
      <p:ext uri="{BB962C8B-B14F-4D97-AF65-F5344CB8AC3E}">
        <p14:creationId xmlns:p14="http://schemas.microsoft.com/office/powerpoint/2010/main" val="3696651247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9" dur="500"/>
                                        <p:tgtEl>
                                          <p:spTgt spid="2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00"/>
                            </p:stCondLst>
                            <p:childTnLst>
                              <p:par>
                                <p:cTn id="13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5" dur="500"/>
                                        <p:tgtEl>
                                          <p:spTgt spid="2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9" dur="500"/>
                                        <p:tgtEl>
                                          <p:spTgt spid="2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6" grpId="0" animBg="1"/>
      <p:bldP spid="288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graph_apple_queries.pdf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" y="289560"/>
            <a:ext cx="8915400" cy="5349240"/>
          </a:xfrm>
          <a:prstGeom prst="rect">
            <a:avLst/>
          </a:prstGeom>
        </p:spPr>
      </p:pic>
      <p:sp>
        <p:nvSpPr>
          <p:cNvPr id="6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Case </a:t>
            </a:r>
            <a:r>
              <a:rPr lang="en-US" sz="36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Study: </a:t>
            </a: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Steve Jobs passes away</a:t>
            </a:r>
          </a:p>
        </p:txBody>
      </p:sp>
    </p:spTree>
    <p:extLst>
      <p:ext uri="{BB962C8B-B14F-4D97-AF65-F5344CB8AC3E}">
        <p14:creationId xmlns:p14="http://schemas.microsoft.com/office/powerpoint/2010/main" val="565550935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Example: Count the </a:t>
            </a:r>
            <a:r>
              <a:rPr lang="en-US" sz="3600" b="0" kern="0" dirty="0" err="1">
                <a:solidFill>
                  <a:srgbClr val="000000"/>
                </a:solidFill>
                <a:latin typeface="Gill Sans"/>
                <a:cs typeface="Gill Sans"/>
              </a:rPr>
              <a:t>hashtags</a:t>
            </a: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 over last 10 </a:t>
            </a:r>
            <a:r>
              <a:rPr lang="en-US" sz="3600" b="0" kern="0" dirty="0" err="1">
                <a:solidFill>
                  <a:srgbClr val="000000"/>
                </a:solidFill>
                <a:latin typeface="Gill Sans"/>
                <a:cs typeface="Gill Sans"/>
              </a:rPr>
              <a:t>mins</a:t>
            </a:r>
            <a:endParaRPr lang="en-US" sz="36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12" name="Content Placeholder 3"/>
          <p:cNvSpPr txBox="1">
            <a:spLocks/>
          </p:cNvSpPr>
          <p:nvPr/>
        </p:nvSpPr>
        <p:spPr bwMode="auto">
          <a:xfrm>
            <a:off x="352424" y="1485900"/>
            <a:ext cx="8791575" cy="1219200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325374" indent="-192024" algn="l" rtl="0" eaLnBrk="0" fontAlgn="base" hangingPunct="0">
              <a:spcBef>
                <a:spcPts val="756"/>
              </a:spcBef>
              <a:spcAft>
                <a:spcPct val="0"/>
              </a:spcAft>
              <a:buClr>
                <a:srgbClr val="D11349"/>
              </a:buClr>
              <a:buSzPct val="100000"/>
              <a:buFont typeface="Wingdings" charset="0"/>
              <a:buChar char="§"/>
              <a:defRPr sz="1800">
                <a:solidFill>
                  <a:srgbClr val="0C0F20"/>
                </a:solidFill>
                <a:latin typeface="Calibri"/>
                <a:ea typeface="+mn-ea"/>
                <a:cs typeface="Calibri"/>
                <a:sym typeface="Arial" charset="0"/>
              </a:defRPr>
            </a:lvl1pPr>
            <a:lvl2pPr marL="512064" indent="-192024" algn="l" rtl="0" eaLnBrk="0" fontAlgn="base" hangingPunct="0">
              <a:spcBef>
                <a:spcPts val="756"/>
              </a:spcBef>
              <a:spcAft>
                <a:spcPct val="0"/>
              </a:spcAft>
              <a:buClr>
                <a:srgbClr val="D11349"/>
              </a:buClr>
              <a:buSzPct val="100000"/>
              <a:buFont typeface="Arial" charset="0"/>
              <a:buChar char="-"/>
              <a:defRPr sz="1800">
                <a:solidFill>
                  <a:srgbClr val="0C0F20"/>
                </a:solidFill>
                <a:latin typeface="Calibri"/>
                <a:ea typeface="+mn-ea"/>
                <a:cs typeface="Calibri"/>
                <a:sym typeface="Arial" charset="0"/>
              </a:defRPr>
            </a:lvl2pPr>
            <a:lvl3pPr marL="698754" indent="-192024" algn="l" rtl="0" eaLnBrk="0" fontAlgn="base" hangingPunct="0">
              <a:spcBef>
                <a:spcPts val="756"/>
              </a:spcBef>
              <a:spcAft>
                <a:spcPct val="0"/>
              </a:spcAft>
              <a:buClr>
                <a:srgbClr val="D11349"/>
              </a:buClr>
              <a:buSzPct val="100000"/>
              <a:buFont typeface="Arial" charset="0"/>
              <a:buChar char="-"/>
              <a:defRPr sz="1800">
                <a:solidFill>
                  <a:srgbClr val="0C0F20"/>
                </a:solidFill>
                <a:latin typeface="Calibri"/>
                <a:ea typeface="+mn-ea"/>
                <a:cs typeface="Calibri"/>
                <a:sym typeface="Arial" charset="0"/>
              </a:defRPr>
            </a:lvl3pPr>
            <a:lvl4pPr marL="885444" indent="-192024" algn="l" rtl="0" eaLnBrk="0" fontAlgn="base" hangingPunct="0">
              <a:spcBef>
                <a:spcPts val="756"/>
              </a:spcBef>
              <a:spcAft>
                <a:spcPct val="0"/>
              </a:spcAft>
              <a:buClr>
                <a:srgbClr val="D11349"/>
              </a:buClr>
              <a:buSzPct val="100000"/>
              <a:buFont typeface="Arial" charset="0"/>
              <a:buChar char="-"/>
              <a:defRPr sz="1800">
                <a:solidFill>
                  <a:srgbClr val="0C0F20"/>
                </a:solidFill>
                <a:latin typeface="Calibri"/>
                <a:ea typeface="+mn-ea"/>
                <a:cs typeface="Calibri"/>
                <a:sym typeface="Arial" charset="0"/>
              </a:defRPr>
            </a:lvl4pPr>
            <a:lvl5pPr marL="1072134" indent="-192024" algn="l" rtl="0" eaLnBrk="0" fontAlgn="base" hangingPunct="0">
              <a:spcBef>
                <a:spcPts val="756"/>
              </a:spcBef>
              <a:spcAft>
                <a:spcPct val="0"/>
              </a:spcAft>
              <a:buClr>
                <a:srgbClr val="D11349"/>
              </a:buClr>
              <a:buSzPct val="100000"/>
              <a:buFont typeface="Arial" charset="0"/>
              <a:buChar char="-"/>
              <a:defRPr sz="1800">
                <a:solidFill>
                  <a:srgbClr val="0C0F20"/>
                </a:solidFill>
                <a:latin typeface="Calibri"/>
                <a:ea typeface="+mn-ea"/>
                <a:cs typeface="Calibri"/>
                <a:sym typeface="Arial" charset="0"/>
              </a:defRPr>
            </a:lvl5pPr>
            <a:lvl6pPr marL="1264158" indent="-192024" algn="l" rtl="0" fontAlgn="base">
              <a:spcBef>
                <a:spcPts val="756"/>
              </a:spcBef>
              <a:spcAft>
                <a:spcPct val="0"/>
              </a:spcAft>
              <a:buClr>
                <a:srgbClr val="D11349"/>
              </a:buClr>
              <a:buSzPct val="100000"/>
              <a:buFont typeface="Arial" charset="0"/>
              <a:buChar char="-"/>
              <a:defRPr sz="1800">
                <a:solidFill>
                  <a:srgbClr val="0C0F20"/>
                </a:solidFill>
                <a:latin typeface="+mn-lt"/>
                <a:ea typeface="+mn-ea"/>
                <a:cs typeface="+mn-cs"/>
                <a:sym typeface="Arial" charset="0"/>
              </a:defRPr>
            </a:lvl6pPr>
            <a:lvl7pPr marL="1456182" indent="-192024" algn="l" rtl="0" fontAlgn="base">
              <a:spcBef>
                <a:spcPts val="756"/>
              </a:spcBef>
              <a:spcAft>
                <a:spcPct val="0"/>
              </a:spcAft>
              <a:buClr>
                <a:srgbClr val="D11349"/>
              </a:buClr>
              <a:buSzPct val="100000"/>
              <a:buFont typeface="Arial" charset="0"/>
              <a:buChar char="-"/>
              <a:defRPr sz="1800">
                <a:solidFill>
                  <a:srgbClr val="0C0F20"/>
                </a:solidFill>
                <a:latin typeface="+mn-lt"/>
                <a:ea typeface="+mn-ea"/>
                <a:cs typeface="+mn-cs"/>
                <a:sym typeface="Arial" charset="0"/>
              </a:defRPr>
            </a:lvl7pPr>
            <a:lvl8pPr marL="1648206" indent="-192024" algn="l" rtl="0" fontAlgn="base">
              <a:spcBef>
                <a:spcPts val="756"/>
              </a:spcBef>
              <a:spcAft>
                <a:spcPct val="0"/>
              </a:spcAft>
              <a:buClr>
                <a:srgbClr val="D11349"/>
              </a:buClr>
              <a:buSzPct val="100000"/>
              <a:buFont typeface="Arial" charset="0"/>
              <a:buChar char="-"/>
              <a:defRPr sz="1800">
                <a:solidFill>
                  <a:srgbClr val="0C0F20"/>
                </a:solidFill>
                <a:latin typeface="+mn-lt"/>
                <a:ea typeface="+mn-ea"/>
                <a:cs typeface="+mn-cs"/>
                <a:sym typeface="Arial" charset="0"/>
              </a:defRPr>
            </a:lvl8pPr>
            <a:lvl9pPr marL="1840230" indent="-192024" algn="l" rtl="0" fontAlgn="base">
              <a:spcBef>
                <a:spcPts val="756"/>
              </a:spcBef>
              <a:spcAft>
                <a:spcPct val="0"/>
              </a:spcAft>
              <a:buClr>
                <a:srgbClr val="D11349"/>
              </a:buClr>
              <a:buSzPct val="100000"/>
              <a:buFont typeface="Arial" charset="0"/>
              <a:buChar char="-"/>
              <a:defRPr sz="1800">
                <a:solidFill>
                  <a:srgbClr val="0C0F20"/>
                </a:solidFill>
                <a:latin typeface="+mn-lt"/>
                <a:ea typeface="+mn-ea"/>
                <a:cs typeface="+mn-cs"/>
                <a:sym typeface="Arial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ts val="756"/>
              </a:spcBef>
              <a:spcAft>
                <a:spcPct val="0"/>
              </a:spcAft>
              <a:buClr>
                <a:srgbClr val="D11349"/>
              </a:buClr>
              <a:buSzPct val="100000"/>
              <a:buFont typeface="Wingdings" charset="0"/>
              <a:buNone/>
              <a:tabLst/>
              <a:defRPr/>
            </a:pPr>
            <a:r>
              <a:rPr kumimoji="0" lang="en-US" sz="17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>
                    <a:lumMod val="50000"/>
                    <a:lumOff val="50000"/>
                  </a:sysClr>
                </a:solidFill>
                <a:effectLst/>
                <a:uLnTx/>
                <a:uFillTx/>
                <a:latin typeface="Consolas"/>
                <a:ea typeface="ヒラギノ角ゴ ProN W3"/>
                <a:cs typeface="Consolas"/>
                <a:sym typeface="Arial" charset="0"/>
              </a:rPr>
              <a:t>val tweets = ssc.twitterStream(&lt;Twitter username&gt;, &lt;Twitter password&gt;)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ts val="756"/>
              </a:spcBef>
              <a:spcAft>
                <a:spcPct val="0"/>
              </a:spcAft>
              <a:buClr>
                <a:srgbClr val="D11349"/>
              </a:buClr>
              <a:buSzPct val="100000"/>
              <a:buFont typeface="Wingdings" charset="0"/>
              <a:buNone/>
              <a:tabLst/>
              <a:defRPr/>
            </a:pPr>
            <a:r>
              <a:rPr kumimoji="0" lang="en-US" sz="17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>
                    <a:lumMod val="50000"/>
                    <a:lumOff val="50000"/>
                  </a:sysClr>
                </a:solidFill>
                <a:effectLst/>
                <a:uLnTx/>
                <a:uFillTx/>
                <a:latin typeface="Consolas"/>
                <a:ea typeface="ヒラギノ角ゴ ProN W3"/>
                <a:cs typeface="Consolas"/>
                <a:sym typeface="Arial" charset="0"/>
              </a:rPr>
              <a:t>val hashTags = tweets.flatMap (status =&gt; getTags(status))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ts val="756"/>
              </a:spcBef>
              <a:spcAft>
                <a:spcPct val="0"/>
              </a:spcAft>
              <a:buClr>
                <a:srgbClr val="D11349"/>
              </a:buClr>
              <a:buSzPct val="100000"/>
              <a:buFont typeface="Wingdings" charset="0"/>
              <a:buNone/>
              <a:tabLst/>
              <a:defRPr/>
            </a:pPr>
            <a:r>
              <a:rPr kumimoji="0" lang="en-US" sz="1700" b="0" i="0" u="none" strike="noStrike" kern="0" cap="none" spc="0" normalizeH="0" baseline="0" noProof="0" smtClean="0">
                <a:ln>
                  <a:noFill/>
                </a:ln>
                <a:solidFill>
                  <a:srgbClr val="0C0F20"/>
                </a:solidFill>
                <a:effectLst/>
                <a:uLnTx/>
                <a:uFillTx/>
                <a:latin typeface="Consolas"/>
                <a:ea typeface="ヒラギノ角ゴ ProN W3"/>
                <a:cs typeface="Consolas"/>
                <a:sym typeface="Arial" charset="0"/>
              </a:rPr>
              <a:t>val </a:t>
            </a:r>
            <a:r>
              <a:rPr kumimoji="0" lang="en-US" sz="1700" b="0" i="0" u="none" strike="noStrike" kern="0" cap="none" spc="0" normalizeH="0" baseline="0" noProof="0" smtClean="0">
                <a:ln>
                  <a:noFill/>
                </a:ln>
                <a:solidFill>
                  <a:srgbClr val="B50B1B"/>
                </a:solidFill>
                <a:effectLst/>
                <a:uLnTx/>
                <a:uFillTx/>
                <a:latin typeface="Consolas"/>
                <a:ea typeface="ヒラギノ角ゴ ProN W3"/>
                <a:cs typeface="Consolas"/>
                <a:sym typeface="Arial" charset="0"/>
              </a:rPr>
              <a:t>tagCounts</a:t>
            </a:r>
            <a:r>
              <a:rPr kumimoji="0" lang="en-US" sz="1700" b="0" i="0" u="none" strike="noStrike" kern="0" cap="none" spc="0" normalizeH="0" baseline="0" noProof="0" smtClean="0">
                <a:ln>
                  <a:noFill/>
                </a:ln>
                <a:solidFill>
                  <a:srgbClr val="0C0F20"/>
                </a:solidFill>
                <a:effectLst/>
                <a:uLnTx/>
                <a:uFillTx/>
                <a:latin typeface="Consolas"/>
                <a:ea typeface="ヒラギノ角ゴ ProN W3"/>
                <a:cs typeface="Consolas"/>
                <a:sym typeface="Arial" charset="0"/>
              </a:rPr>
              <a:t> = </a:t>
            </a:r>
            <a:r>
              <a:rPr kumimoji="0" lang="en-US" sz="1700" b="0" i="0" u="none" strike="noStrike" kern="0" cap="none" spc="0" normalizeH="0" baseline="0" noProof="0" smtClean="0">
                <a:ln>
                  <a:noFill/>
                </a:ln>
                <a:solidFill>
                  <a:srgbClr val="B50B1B"/>
                </a:solidFill>
                <a:effectLst/>
                <a:uLnTx/>
                <a:uFillTx/>
                <a:latin typeface="Consolas"/>
                <a:ea typeface="ヒラギノ角ゴ ProN W3"/>
                <a:cs typeface="Consolas"/>
                <a:sym typeface="Arial" charset="0"/>
              </a:rPr>
              <a:t>hashTags</a:t>
            </a:r>
            <a:r>
              <a:rPr kumimoji="0" lang="en-US" sz="1700" b="0" i="0" u="none" strike="noStrike" kern="0" cap="none" spc="0" normalizeH="0" baseline="0" noProof="0" smtClean="0">
                <a:ln>
                  <a:noFill/>
                </a:ln>
                <a:solidFill>
                  <a:srgbClr val="0C0F20"/>
                </a:solidFill>
                <a:effectLst/>
                <a:uLnTx/>
                <a:uFillTx/>
                <a:latin typeface="Consolas"/>
                <a:ea typeface="ヒラギノ角ゴ ProN W3"/>
                <a:cs typeface="Consolas"/>
                <a:sym typeface="Arial" charset="0"/>
              </a:rPr>
              <a:t>.</a:t>
            </a:r>
            <a:r>
              <a:rPr kumimoji="0" lang="en-US" sz="1700" b="0" i="0" u="none" strike="noStrike" kern="0" cap="none" spc="0" normalizeH="0" baseline="0" noProof="0" smtClean="0">
                <a:ln>
                  <a:noFill/>
                </a:ln>
                <a:solidFill>
                  <a:srgbClr val="1D86CD"/>
                </a:solidFill>
                <a:effectLst/>
                <a:uLnTx/>
                <a:uFillTx/>
                <a:latin typeface="Consolas"/>
                <a:ea typeface="ヒラギノ角ゴ ProN W3"/>
                <a:cs typeface="Consolas"/>
                <a:sym typeface="Arial" charset="0"/>
              </a:rPr>
              <a:t>window</a:t>
            </a:r>
            <a:r>
              <a:rPr kumimoji="0" lang="en-US" sz="1700" b="0" i="0" u="none" strike="noStrike" kern="0" cap="none" spc="0" normalizeH="0" baseline="0" noProof="0" smtClean="0">
                <a:ln>
                  <a:noFill/>
                </a:ln>
                <a:solidFill>
                  <a:srgbClr val="0C0F20"/>
                </a:solidFill>
                <a:effectLst/>
                <a:uLnTx/>
                <a:uFillTx/>
                <a:latin typeface="Consolas"/>
                <a:ea typeface="ヒラギノ角ゴ ProN W3"/>
                <a:cs typeface="Consolas"/>
                <a:sym typeface="Arial" charset="0"/>
              </a:rPr>
              <a:t>(Minutes(10), Seconds(1)).</a:t>
            </a:r>
            <a:r>
              <a:rPr kumimoji="0" lang="en-US" sz="1700" b="0" i="0" u="none" strike="noStrike" kern="0" cap="none" spc="0" normalizeH="0" baseline="0" noProof="0" smtClean="0">
                <a:ln>
                  <a:noFill/>
                </a:ln>
                <a:solidFill>
                  <a:srgbClr val="1D86CD"/>
                </a:solidFill>
                <a:effectLst/>
                <a:uLnTx/>
                <a:uFillTx/>
                <a:latin typeface="Consolas"/>
                <a:ea typeface="ヒラギノ角ゴ ProN W3"/>
                <a:cs typeface="Consolas"/>
                <a:sym typeface="Arial" charset="0"/>
              </a:rPr>
              <a:t>countByValue</a:t>
            </a:r>
            <a:r>
              <a:rPr kumimoji="0" lang="en-US" sz="1700" b="0" i="0" u="none" strike="noStrike" kern="0" cap="none" spc="0" normalizeH="0" baseline="0" noProof="0" smtClean="0">
                <a:ln>
                  <a:noFill/>
                </a:ln>
                <a:solidFill>
                  <a:srgbClr val="0C0F20"/>
                </a:solidFill>
                <a:effectLst/>
                <a:uLnTx/>
                <a:uFillTx/>
                <a:latin typeface="Consolas"/>
                <a:ea typeface="ヒラギノ角ゴ ProN W3"/>
                <a:cs typeface="Consolas"/>
                <a:sym typeface="Arial" charset="0"/>
              </a:rPr>
              <a:t>()</a:t>
            </a:r>
          </a:p>
          <a:p>
            <a:pPr marL="325374" marR="0" lvl="0" indent="-192024" algn="l" defTabSz="914400" rtl="0" eaLnBrk="0" fontAlgn="base" latinLnBrk="0" hangingPunct="0">
              <a:lnSpc>
                <a:spcPct val="100000"/>
              </a:lnSpc>
              <a:spcBef>
                <a:spcPts val="756"/>
              </a:spcBef>
              <a:spcAft>
                <a:spcPct val="0"/>
              </a:spcAft>
              <a:buClr>
                <a:srgbClr val="D11349"/>
              </a:buClr>
              <a:buSzPct val="100000"/>
              <a:buFont typeface="Wingdings" charset="0"/>
              <a:buChar char="§"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C0F20"/>
              </a:solidFill>
              <a:effectLst/>
              <a:uLnTx/>
              <a:uFillTx/>
              <a:latin typeface="Calibri"/>
              <a:ea typeface="ヒラギノ角ゴ ProN W3"/>
              <a:cs typeface="Calibri"/>
              <a:sym typeface="Arial" charset="0"/>
            </a:endParaRPr>
          </a:p>
        </p:txBody>
      </p:sp>
      <p:sp>
        <p:nvSpPr>
          <p:cNvPr id="13" name="Rounded Rectangular Callout 12"/>
          <p:cNvSpPr/>
          <p:nvPr/>
        </p:nvSpPr>
        <p:spPr>
          <a:xfrm>
            <a:off x="1905000" y="3048000"/>
            <a:ext cx="1857375" cy="800100"/>
          </a:xfrm>
          <a:prstGeom prst="wedgeRoundRectCallout">
            <a:avLst>
              <a:gd name="adj1" fmla="val 42244"/>
              <a:gd name="adj2" fmla="val -98803"/>
              <a:gd name="adj3" fmla="val 16667"/>
            </a:avLst>
          </a:prstGeom>
          <a:solidFill>
            <a:sysClr val="window" lastClr="FFFFFF"/>
          </a:solidFill>
          <a:ln w="57150" cap="flat" cmpd="sng" algn="ctr">
            <a:solidFill>
              <a:srgbClr val="E8950E"/>
            </a:solidFill>
            <a:prstDash val="solid"/>
          </a:ln>
          <a:effectLst/>
        </p:spPr>
        <p:txBody>
          <a:bodyPr lIns="0" tIns="19202" rIns="0" bIns="19202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ヒラギノ角ゴ ProN W3"/>
                <a:cs typeface="Gill Sans"/>
                <a:sym typeface="Gill Sans" charset="0"/>
              </a:rPr>
              <a:t>sliding window operation</a:t>
            </a:r>
          </a:p>
        </p:txBody>
      </p:sp>
      <p:sp>
        <p:nvSpPr>
          <p:cNvPr id="14" name="Rounded Rectangular Callout 13"/>
          <p:cNvSpPr/>
          <p:nvPr/>
        </p:nvSpPr>
        <p:spPr>
          <a:xfrm>
            <a:off x="4076700" y="3048000"/>
            <a:ext cx="1514475" cy="800100"/>
          </a:xfrm>
          <a:prstGeom prst="wedgeRoundRectCallout">
            <a:avLst>
              <a:gd name="adj1" fmla="val -20554"/>
              <a:gd name="adj2" fmla="val -98803"/>
              <a:gd name="adj3" fmla="val 16667"/>
            </a:avLst>
          </a:prstGeom>
          <a:solidFill>
            <a:sysClr val="window" lastClr="FFFFFF"/>
          </a:solidFill>
          <a:ln w="57150" cap="flat" cmpd="sng" algn="ctr">
            <a:solidFill>
              <a:srgbClr val="E8950E"/>
            </a:solidFill>
            <a:prstDash val="solid"/>
          </a:ln>
          <a:effectLst/>
        </p:spPr>
        <p:txBody>
          <a:bodyPr lIns="0" tIns="19202" rIns="0" bIns="19202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ヒラギノ角ゴ ProN W3"/>
                <a:cs typeface="Gill Sans"/>
                <a:sym typeface="Gill Sans" charset="0"/>
              </a:rPr>
              <a:t>window length</a:t>
            </a:r>
          </a:p>
        </p:txBody>
      </p:sp>
      <p:sp>
        <p:nvSpPr>
          <p:cNvPr id="15" name="Rounded Rectangular Callout 14"/>
          <p:cNvSpPr/>
          <p:nvPr/>
        </p:nvSpPr>
        <p:spPr>
          <a:xfrm>
            <a:off x="5762625" y="3048000"/>
            <a:ext cx="1514475" cy="800100"/>
          </a:xfrm>
          <a:prstGeom prst="wedgeRoundRectCallout">
            <a:avLst>
              <a:gd name="adj1" fmla="val -20554"/>
              <a:gd name="adj2" fmla="val -98803"/>
              <a:gd name="adj3" fmla="val 16667"/>
            </a:avLst>
          </a:prstGeom>
          <a:solidFill>
            <a:sysClr val="window" lastClr="FFFFFF"/>
          </a:solidFill>
          <a:ln w="57150" cap="flat" cmpd="sng" algn="ctr">
            <a:solidFill>
              <a:srgbClr val="E8950E"/>
            </a:solidFill>
            <a:prstDash val="solid"/>
          </a:ln>
          <a:effectLst/>
        </p:spPr>
        <p:txBody>
          <a:bodyPr lIns="0" tIns="19202" rIns="0" bIns="19202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ヒラギノ角ゴ ProN W3"/>
                <a:cs typeface="Gill Sans"/>
                <a:sym typeface="Gill Sans" charset="0"/>
              </a:rPr>
              <a:t>sliding interval</a:t>
            </a:r>
          </a:p>
        </p:txBody>
      </p:sp>
    </p:spTree>
    <p:extLst>
      <p:ext uri="{BB962C8B-B14F-4D97-AF65-F5344CB8AC3E}">
        <p14:creationId xmlns:p14="http://schemas.microsoft.com/office/powerpoint/2010/main" val="4124363501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4" grpId="0" animBg="1"/>
      <p:bldP spid="15" grpId="0" animBg="1"/>
    </p:bld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Example: Count the </a:t>
            </a:r>
            <a:r>
              <a:rPr lang="en-US" sz="3600" b="0" kern="0" dirty="0" err="1">
                <a:solidFill>
                  <a:srgbClr val="000000"/>
                </a:solidFill>
                <a:latin typeface="Gill Sans"/>
                <a:cs typeface="Gill Sans"/>
              </a:rPr>
              <a:t>hashtags</a:t>
            </a: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 over last 10 </a:t>
            </a:r>
            <a:r>
              <a:rPr lang="en-US" sz="3600" b="0" kern="0" dirty="0" err="1">
                <a:solidFill>
                  <a:srgbClr val="000000"/>
                </a:solidFill>
                <a:latin typeface="Gill Sans"/>
                <a:cs typeface="Gill Sans"/>
              </a:rPr>
              <a:t>mins</a:t>
            </a:r>
            <a:endParaRPr lang="en-US" sz="36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grpSp>
        <p:nvGrpSpPr>
          <p:cNvPr id="66" name="Group 65"/>
          <p:cNvGrpSpPr>
            <a:grpSpLocks/>
          </p:cNvGrpSpPr>
          <p:nvPr/>
        </p:nvGrpSpPr>
        <p:grpSpPr bwMode="auto">
          <a:xfrm>
            <a:off x="771525" y="4724400"/>
            <a:ext cx="5073849" cy="412750"/>
            <a:chOff x="573422" y="6302594"/>
            <a:chExt cx="5073981" cy="413044"/>
          </a:xfrm>
        </p:grpSpPr>
        <p:sp>
          <p:nvSpPr>
            <p:cNvPr id="67" name="Alternate Process 66"/>
            <p:cNvSpPr/>
            <p:nvPr/>
          </p:nvSpPr>
          <p:spPr>
            <a:xfrm>
              <a:off x="5265202" y="6362962"/>
              <a:ext cx="382201" cy="352676"/>
            </a:xfrm>
            <a:prstGeom prst="flowChartAlternateProcess">
              <a:avLst/>
            </a:prstGeom>
            <a:gradFill rotWithShape="1">
              <a:gsLst>
                <a:gs pos="0">
                  <a:srgbClr val="1D86CD">
                    <a:tint val="100000"/>
                    <a:shade val="100000"/>
                    <a:satMod val="130000"/>
                  </a:srgbClr>
                </a:gs>
                <a:gs pos="100000">
                  <a:srgbClr val="1D86CD">
                    <a:tint val="50000"/>
                    <a:shade val="100000"/>
                    <a:satMod val="350000"/>
                  </a:srgbClr>
                </a:gs>
              </a:gsLst>
              <a:lin ang="16200000" scaled="0"/>
            </a:gradFill>
            <a:ln w="9525" cap="flat" cmpd="sng" algn="ctr">
              <a:solidFill>
                <a:srgbClr val="1D86CD">
                  <a:shade val="95000"/>
                  <a:satMod val="105000"/>
                </a:srgbClr>
              </a:solidFill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ill Sans"/>
                <a:ea typeface="ヒラギノ角ゴ ProN W3"/>
                <a:cs typeface="Gill Sans"/>
                <a:sym typeface="Gill Sans" charset="0"/>
              </a:endParaRPr>
            </a:p>
          </p:txBody>
        </p:sp>
        <p:sp>
          <p:nvSpPr>
            <p:cNvPr id="68" name="TextBox 111"/>
            <p:cNvSpPr txBox="1">
              <a:spLocks noChangeArrowheads="1"/>
            </p:cNvSpPr>
            <p:nvPr/>
          </p:nvSpPr>
          <p:spPr bwMode="auto">
            <a:xfrm>
              <a:off x="573422" y="6302594"/>
              <a:ext cx="1136203" cy="36959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1pPr>
              <a:lvl2pPr marL="742950" indent="-285750" eaLnBrk="0" hangingPunct="0"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2pPr>
              <a:lvl3pPr marL="1143000" indent="-228600" eaLnBrk="0" hangingPunct="0"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3pPr>
              <a:lvl4pPr marL="1600200" indent="-228600" eaLnBrk="0" hangingPunct="0"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4pPr>
              <a:lvl5pPr marL="2057400" indent="-228600" eaLnBrk="0" hangingPunct="0"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smtClean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Gill Sans"/>
                  <a:ea typeface="ヒラギノ角ゴ ProN W3" charset="0"/>
                  <a:cs typeface="Gill Sans"/>
                  <a:sym typeface="Gill Sans" charset="0"/>
                </a:rPr>
                <a:t>tagCounts</a:t>
              </a:r>
            </a:p>
          </p:txBody>
        </p:sp>
      </p:grpSp>
      <p:sp>
        <p:nvSpPr>
          <p:cNvPr id="69" name="Content Placeholder 2"/>
          <p:cNvSpPr txBox="1">
            <a:spLocks/>
          </p:cNvSpPr>
          <p:nvPr/>
        </p:nvSpPr>
        <p:spPr bwMode="auto">
          <a:xfrm>
            <a:off x="457200" y="1600200"/>
            <a:ext cx="8555236" cy="800100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noAutofit/>
          </a:bodyPr>
          <a:lstStyle>
            <a:lvl1pPr marL="325374" indent="-192024" algn="l" rtl="0" eaLnBrk="0" fontAlgn="base" hangingPunct="0">
              <a:spcBef>
                <a:spcPts val="756"/>
              </a:spcBef>
              <a:spcAft>
                <a:spcPct val="0"/>
              </a:spcAft>
              <a:buClr>
                <a:srgbClr val="D11349"/>
              </a:buClr>
              <a:buSzPct val="100000"/>
              <a:buFont typeface="Wingdings" charset="0"/>
              <a:buChar char="§"/>
              <a:defRPr sz="1800">
                <a:solidFill>
                  <a:srgbClr val="0C0F20"/>
                </a:solidFill>
                <a:latin typeface="Calibri"/>
                <a:ea typeface="+mn-ea"/>
                <a:cs typeface="Calibri"/>
                <a:sym typeface="Arial" charset="0"/>
              </a:defRPr>
            </a:lvl1pPr>
            <a:lvl2pPr marL="512064" indent="-192024" algn="l" rtl="0" eaLnBrk="0" fontAlgn="base" hangingPunct="0">
              <a:spcBef>
                <a:spcPts val="756"/>
              </a:spcBef>
              <a:spcAft>
                <a:spcPct val="0"/>
              </a:spcAft>
              <a:buClr>
                <a:srgbClr val="D11349"/>
              </a:buClr>
              <a:buSzPct val="100000"/>
              <a:buFont typeface="Arial" charset="0"/>
              <a:buChar char="-"/>
              <a:defRPr sz="1800">
                <a:solidFill>
                  <a:srgbClr val="0C0F20"/>
                </a:solidFill>
                <a:latin typeface="Calibri"/>
                <a:ea typeface="+mn-ea"/>
                <a:cs typeface="Calibri"/>
                <a:sym typeface="Arial" charset="0"/>
              </a:defRPr>
            </a:lvl2pPr>
            <a:lvl3pPr marL="698754" indent="-192024" algn="l" rtl="0" eaLnBrk="0" fontAlgn="base" hangingPunct="0">
              <a:spcBef>
                <a:spcPts val="756"/>
              </a:spcBef>
              <a:spcAft>
                <a:spcPct val="0"/>
              </a:spcAft>
              <a:buClr>
                <a:srgbClr val="D11349"/>
              </a:buClr>
              <a:buSzPct val="100000"/>
              <a:buFont typeface="Arial" charset="0"/>
              <a:buChar char="-"/>
              <a:defRPr sz="1800">
                <a:solidFill>
                  <a:srgbClr val="0C0F20"/>
                </a:solidFill>
                <a:latin typeface="Calibri"/>
                <a:ea typeface="+mn-ea"/>
                <a:cs typeface="Calibri"/>
                <a:sym typeface="Arial" charset="0"/>
              </a:defRPr>
            </a:lvl3pPr>
            <a:lvl4pPr marL="885444" indent="-192024" algn="l" rtl="0" eaLnBrk="0" fontAlgn="base" hangingPunct="0">
              <a:spcBef>
                <a:spcPts val="756"/>
              </a:spcBef>
              <a:spcAft>
                <a:spcPct val="0"/>
              </a:spcAft>
              <a:buClr>
                <a:srgbClr val="D11349"/>
              </a:buClr>
              <a:buSzPct val="100000"/>
              <a:buFont typeface="Arial" charset="0"/>
              <a:buChar char="-"/>
              <a:defRPr sz="1800">
                <a:solidFill>
                  <a:srgbClr val="0C0F20"/>
                </a:solidFill>
                <a:latin typeface="Calibri"/>
                <a:ea typeface="+mn-ea"/>
                <a:cs typeface="Calibri"/>
                <a:sym typeface="Arial" charset="0"/>
              </a:defRPr>
            </a:lvl4pPr>
            <a:lvl5pPr marL="1072134" indent="-192024" algn="l" rtl="0" eaLnBrk="0" fontAlgn="base" hangingPunct="0">
              <a:spcBef>
                <a:spcPts val="756"/>
              </a:spcBef>
              <a:spcAft>
                <a:spcPct val="0"/>
              </a:spcAft>
              <a:buClr>
                <a:srgbClr val="D11349"/>
              </a:buClr>
              <a:buSzPct val="100000"/>
              <a:buFont typeface="Arial" charset="0"/>
              <a:buChar char="-"/>
              <a:defRPr sz="1800">
                <a:solidFill>
                  <a:srgbClr val="0C0F20"/>
                </a:solidFill>
                <a:latin typeface="Calibri"/>
                <a:ea typeface="+mn-ea"/>
                <a:cs typeface="Calibri"/>
                <a:sym typeface="Arial" charset="0"/>
              </a:defRPr>
            </a:lvl5pPr>
            <a:lvl6pPr marL="1264158" indent="-192024" algn="l" rtl="0" fontAlgn="base">
              <a:spcBef>
                <a:spcPts val="756"/>
              </a:spcBef>
              <a:spcAft>
                <a:spcPct val="0"/>
              </a:spcAft>
              <a:buClr>
                <a:srgbClr val="D11349"/>
              </a:buClr>
              <a:buSzPct val="100000"/>
              <a:buFont typeface="Arial" charset="0"/>
              <a:buChar char="-"/>
              <a:defRPr sz="1800">
                <a:solidFill>
                  <a:srgbClr val="0C0F20"/>
                </a:solidFill>
                <a:latin typeface="+mn-lt"/>
                <a:ea typeface="+mn-ea"/>
                <a:cs typeface="+mn-cs"/>
                <a:sym typeface="Arial" charset="0"/>
              </a:defRPr>
            </a:lvl6pPr>
            <a:lvl7pPr marL="1456182" indent="-192024" algn="l" rtl="0" fontAlgn="base">
              <a:spcBef>
                <a:spcPts val="756"/>
              </a:spcBef>
              <a:spcAft>
                <a:spcPct val="0"/>
              </a:spcAft>
              <a:buClr>
                <a:srgbClr val="D11349"/>
              </a:buClr>
              <a:buSzPct val="100000"/>
              <a:buFont typeface="Arial" charset="0"/>
              <a:buChar char="-"/>
              <a:defRPr sz="1800">
                <a:solidFill>
                  <a:srgbClr val="0C0F20"/>
                </a:solidFill>
                <a:latin typeface="+mn-lt"/>
                <a:ea typeface="+mn-ea"/>
                <a:cs typeface="+mn-cs"/>
                <a:sym typeface="Arial" charset="0"/>
              </a:defRPr>
            </a:lvl7pPr>
            <a:lvl8pPr marL="1648206" indent="-192024" algn="l" rtl="0" fontAlgn="base">
              <a:spcBef>
                <a:spcPts val="756"/>
              </a:spcBef>
              <a:spcAft>
                <a:spcPct val="0"/>
              </a:spcAft>
              <a:buClr>
                <a:srgbClr val="D11349"/>
              </a:buClr>
              <a:buSzPct val="100000"/>
              <a:buFont typeface="Arial" charset="0"/>
              <a:buChar char="-"/>
              <a:defRPr sz="1800">
                <a:solidFill>
                  <a:srgbClr val="0C0F20"/>
                </a:solidFill>
                <a:latin typeface="+mn-lt"/>
                <a:ea typeface="+mn-ea"/>
                <a:cs typeface="+mn-cs"/>
                <a:sym typeface="Arial" charset="0"/>
              </a:defRPr>
            </a:lvl8pPr>
            <a:lvl9pPr marL="1840230" indent="-192024" algn="l" rtl="0" fontAlgn="base">
              <a:spcBef>
                <a:spcPts val="756"/>
              </a:spcBef>
              <a:spcAft>
                <a:spcPct val="0"/>
              </a:spcAft>
              <a:buClr>
                <a:srgbClr val="D11349"/>
              </a:buClr>
              <a:buSzPct val="100000"/>
              <a:buFont typeface="Arial" charset="0"/>
              <a:buChar char="-"/>
              <a:defRPr sz="1800">
                <a:solidFill>
                  <a:srgbClr val="0C0F20"/>
                </a:solidFill>
                <a:latin typeface="+mn-lt"/>
                <a:ea typeface="+mn-ea"/>
                <a:cs typeface="+mn-cs"/>
                <a:sym typeface="Arial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ts val="756"/>
              </a:spcBef>
              <a:spcAft>
                <a:spcPct val="0"/>
              </a:spcAft>
              <a:buClr>
                <a:srgbClr val="D11349"/>
              </a:buClr>
              <a:buSzPct val="100000"/>
              <a:buFont typeface="Wingdings" charset="0"/>
              <a:buNone/>
              <a:tabLst/>
              <a:defRPr/>
            </a:pPr>
            <a:r>
              <a:rPr kumimoji="0" lang="en-US" sz="1700" b="0" i="0" u="none" strike="noStrike" kern="0" cap="none" spc="0" normalizeH="0" baseline="0" noProof="0" smtClean="0">
                <a:ln>
                  <a:noFill/>
                </a:ln>
                <a:solidFill>
                  <a:srgbClr val="0C0F20"/>
                </a:solidFill>
                <a:effectLst/>
                <a:uLnTx/>
                <a:uFillTx/>
                <a:latin typeface="Consolas"/>
                <a:ea typeface="ヒラギノ角ゴ ProN W3"/>
                <a:cs typeface="Consolas"/>
                <a:sym typeface="Arial" charset="0"/>
              </a:rPr>
              <a:t>val </a:t>
            </a:r>
            <a:r>
              <a:rPr kumimoji="0" lang="en-US" sz="1700" b="0" i="0" u="none" strike="noStrike" kern="0" cap="none" spc="0" normalizeH="0" baseline="0" noProof="0" smtClean="0">
                <a:ln>
                  <a:noFill/>
                </a:ln>
                <a:solidFill>
                  <a:srgbClr val="B50B1B"/>
                </a:solidFill>
                <a:effectLst/>
                <a:uLnTx/>
                <a:uFillTx/>
                <a:latin typeface="Consolas"/>
                <a:ea typeface="ヒラギノ角ゴ ProN W3"/>
                <a:cs typeface="Consolas"/>
                <a:sym typeface="Arial" charset="0"/>
              </a:rPr>
              <a:t>tagCounts </a:t>
            </a:r>
            <a:r>
              <a:rPr kumimoji="0" lang="en-US" sz="1700" b="0" i="0" u="none" strike="noStrike" kern="0" cap="none" spc="0" normalizeH="0" baseline="0" noProof="0" smtClean="0">
                <a:ln>
                  <a:noFill/>
                </a:ln>
                <a:solidFill>
                  <a:srgbClr val="0C0F20"/>
                </a:solidFill>
                <a:effectLst/>
                <a:uLnTx/>
                <a:uFillTx/>
                <a:latin typeface="Consolas"/>
                <a:ea typeface="ヒラギノ角ゴ ProN W3"/>
                <a:cs typeface="Consolas"/>
                <a:sym typeface="Arial" charset="0"/>
              </a:rPr>
              <a:t>= </a:t>
            </a:r>
            <a:r>
              <a:rPr kumimoji="0" lang="en-US" sz="1700" b="0" i="0" u="none" strike="noStrike" kern="0" cap="none" spc="0" normalizeH="0" baseline="0" noProof="0" smtClean="0">
                <a:ln>
                  <a:noFill/>
                </a:ln>
                <a:solidFill>
                  <a:srgbClr val="C61B1B"/>
                </a:solidFill>
                <a:effectLst/>
                <a:uLnTx/>
                <a:uFillTx/>
                <a:latin typeface="Consolas"/>
                <a:ea typeface="ヒラギノ角ゴ ProN W3"/>
                <a:cs typeface="Consolas"/>
                <a:sym typeface="Arial" charset="0"/>
              </a:rPr>
              <a:t>hashTags</a:t>
            </a:r>
            <a:r>
              <a:rPr kumimoji="0" lang="en-US" sz="1700" b="0" i="0" u="none" strike="noStrike" kern="0" cap="none" spc="0" normalizeH="0" baseline="0" noProof="0" smtClean="0">
                <a:ln>
                  <a:noFill/>
                </a:ln>
                <a:solidFill>
                  <a:srgbClr val="0C0F20"/>
                </a:solidFill>
                <a:effectLst/>
                <a:uLnTx/>
                <a:uFillTx/>
                <a:latin typeface="Consolas"/>
                <a:ea typeface="ヒラギノ角ゴ ProN W3"/>
                <a:cs typeface="Consolas"/>
                <a:sym typeface="Arial" charset="0"/>
              </a:rPr>
              <a:t>.</a:t>
            </a:r>
            <a:r>
              <a:rPr kumimoji="0" lang="en-US" sz="1700" b="0" i="0" u="none" strike="noStrike" kern="0" cap="none" spc="0" normalizeH="0" baseline="0" noProof="0" smtClean="0">
                <a:ln>
                  <a:noFill/>
                </a:ln>
                <a:solidFill>
                  <a:srgbClr val="1D86CD"/>
                </a:solidFill>
                <a:effectLst/>
                <a:uLnTx/>
                <a:uFillTx/>
                <a:latin typeface="Consolas"/>
                <a:ea typeface="ヒラギノ角ゴ ProN W3"/>
                <a:cs typeface="Consolas"/>
                <a:sym typeface="Arial" charset="0"/>
              </a:rPr>
              <a:t>window</a:t>
            </a:r>
            <a:r>
              <a:rPr kumimoji="0" lang="en-US" sz="1700" b="0" i="0" u="none" strike="noStrike" kern="0" cap="none" spc="0" normalizeH="0" baseline="0" noProof="0" smtClean="0">
                <a:ln>
                  <a:noFill/>
                </a:ln>
                <a:solidFill>
                  <a:srgbClr val="0C0F20"/>
                </a:solidFill>
                <a:effectLst/>
                <a:uLnTx/>
                <a:uFillTx/>
                <a:latin typeface="Consolas"/>
                <a:ea typeface="ヒラギノ角ゴ ProN W3"/>
                <a:cs typeface="Consolas"/>
                <a:sym typeface="Arial" charset="0"/>
              </a:rPr>
              <a:t>(Minutes(10), Seconds(1)).</a:t>
            </a:r>
            <a:r>
              <a:rPr kumimoji="0" lang="en-US" sz="1700" b="0" i="0" u="none" strike="noStrike" kern="0" cap="none" spc="0" normalizeH="0" baseline="0" noProof="0" smtClean="0">
                <a:ln>
                  <a:noFill/>
                </a:ln>
                <a:solidFill>
                  <a:srgbClr val="1D86CD"/>
                </a:solidFill>
                <a:effectLst/>
                <a:uLnTx/>
                <a:uFillTx/>
                <a:latin typeface="Consolas"/>
                <a:ea typeface="ヒラギノ角ゴ ProN W3"/>
                <a:cs typeface="Consolas"/>
                <a:sym typeface="Arial" charset="0"/>
              </a:rPr>
              <a:t>countByValue</a:t>
            </a:r>
            <a:r>
              <a:rPr kumimoji="0" lang="en-US" sz="1700" b="0" i="0" u="none" strike="noStrike" kern="0" cap="none" spc="0" normalizeH="0" baseline="0" noProof="0" smtClean="0">
                <a:ln>
                  <a:noFill/>
                </a:ln>
                <a:solidFill>
                  <a:srgbClr val="0C0F20"/>
                </a:solidFill>
                <a:effectLst/>
                <a:uLnTx/>
                <a:uFillTx/>
                <a:latin typeface="Consolas"/>
                <a:ea typeface="ヒラギノ角ゴ ProN W3"/>
                <a:cs typeface="Consolas"/>
                <a:sym typeface="Arial" charset="0"/>
              </a:rPr>
              <a:t>()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ts val="756"/>
              </a:spcBef>
              <a:spcAft>
                <a:spcPct val="0"/>
              </a:spcAft>
              <a:buClr>
                <a:srgbClr val="D11349"/>
              </a:buClr>
              <a:buSzPct val="100000"/>
              <a:buFont typeface="Wingdings" charset="0"/>
              <a:buNone/>
              <a:tabLst/>
              <a:defRPr/>
            </a:pPr>
            <a:endParaRPr kumimoji="0" lang="en-US" sz="2400" b="0" i="0" u="none" strike="noStrike" kern="0" cap="none" spc="0" normalizeH="0" baseline="0" noProof="0" dirty="0">
              <a:ln>
                <a:noFill/>
              </a:ln>
              <a:solidFill>
                <a:srgbClr val="0C0F20"/>
              </a:solidFill>
              <a:effectLst/>
              <a:uLnTx/>
              <a:uFillTx/>
              <a:latin typeface="Calibri"/>
              <a:ea typeface="ヒラギノ角ゴ ProN W3"/>
              <a:cs typeface="Calibri"/>
              <a:sym typeface="Arial" charset="0"/>
            </a:endParaRPr>
          </a:p>
        </p:txBody>
      </p:sp>
      <p:grpSp>
        <p:nvGrpSpPr>
          <p:cNvPr id="70" name="Group 69"/>
          <p:cNvGrpSpPr>
            <a:grpSpLocks/>
          </p:cNvGrpSpPr>
          <p:nvPr/>
        </p:nvGrpSpPr>
        <p:grpSpPr bwMode="auto">
          <a:xfrm>
            <a:off x="3400425" y="3390900"/>
            <a:ext cx="3380184" cy="1333500"/>
            <a:chOff x="3374629" y="3917867"/>
            <a:chExt cx="3380382" cy="623026"/>
          </a:xfrm>
        </p:grpSpPr>
        <p:cxnSp>
          <p:nvCxnSpPr>
            <p:cNvPr id="71" name="Straight Arrow Connector 70"/>
            <p:cNvCxnSpPr>
              <a:stCxn id="86" idx="2"/>
            </p:cNvCxnSpPr>
            <p:nvPr/>
          </p:nvCxnSpPr>
          <p:spPr>
            <a:xfrm>
              <a:off x="4501622" y="3917867"/>
              <a:ext cx="2253389" cy="623026"/>
            </a:xfrm>
            <a:prstGeom prst="straightConnector1">
              <a:avLst/>
            </a:prstGeom>
            <a:noFill/>
            <a:ln w="57150" cap="flat" cmpd="sng" algn="ctr">
              <a:solidFill>
                <a:sysClr val="windowText" lastClr="000000"/>
              </a:solidFill>
              <a:prstDash val="solid"/>
              <a:tailEnd type="arrow"/>
            </a:ln>
            <a:effectLst/>
          </p:spPr>
        </p:cxnSp>
        <p:cxnSp>
          <p:nvCxnSpPr>
            <p:cNvPr id="72" name="Straight Arrow Connector 71"/>
            <p:cNvCxnSpPr>
              <a:stCxn id="88" idx="2"/>
            </p:cNvCxnSpPr>
            <p:nvPr/>
          </p:nvCxnSpPr>
          <p:spPr>
            <a:xfrm>
              <a:off x="5628019" y="3917867"/>
              <a:ext cx="1126992" cy="623026"/>
            </a:xfrm>
            <a:prstGeom prst="straightConnector1">
              <a:avLst/>
            </a:prstGeom>
            <a:noFill/>
            <a:ln w="57150" cap="flat" cmpd="sng" algn="ctr">
              <a:solidFill>
                <a:sysClr val="windowText" lastClr="000000"/>
              </a:solidFill>
              <a:prstDash val="solid"/>
              <a:tailEnd type="arrow"/>
            </a:ln>
            <a:effectLst/>
          </p:spPr>
        </p:cxnSp>
        <p:cxnSp>
          <p:nvCxnSpPr>
            <p:cNvPr id="73" name="Straight Arrow Connector 72"/>
            <p:cNvCxnSpPr>
              <a:stCxn id="90" idx="2"/>
            </p:cNvCxnSpPr>
            <p:nvPr/>
          </p:nvCxnSpPr>
          <p:spPr>
            <a:xfrm>
              <a:off x="6755011" y="3918609"/>
              <a:ext cx="0" cy="622284"/>
            </a:xfrm>
            <a:prstGeom prst="straightConnector1">
              <a:avLst/>
            </a:prstGeom>
            <a:noFill/>
            <a:ln w="57150" cap="flat" cmpd="sng" algn="ctr">
              <a:solidFill>
                <a:sysClr val="windowText" lastClr="000000"/>
              </a:solidFill>
              <a:prstDash val="solid"/>
              <a:tailEnd type="arrow"/>
            </a:ln>
            <a:effectLst/>
          </p:spPr>
        </p:cxnSp>
        <p:cxnSp>
          <p:nvCxnSpPr>
            <p:cNvPr id="74" name="Straight Arrow Connector 73"/>
            <p:cNvCxnSpPr>
              <a:stCxn id="84" idx="2"/>
            </p:cNvCxnSpPr>
            <p:nvPr/>
          </p:nvCxnSpPr>
          <p:spPr>
            <a:xfrm>
              <a:off x="3374629" y="3917867"/>
              <a:ext cx="3380382" cy="623026"/>
            </a:xfrm>
            <a:prstGeom prst="straightConnector1">
              <a:avLst/>
            </a:prstGeom>
            <a:noFill/>
            <a:ln w="57150" cap="flat" cmpd="sng" algn="ctr">
              <a:solidFill>
                <a:sysClr val="windowText" lastClr="000000"/>
              </a:solidFill>
              <a:prstDash val="solid"/>
              <a:tailEnd type="arrow"/>
            </a:ln>
            <a:effectLst/>
          </p:spPr>
        </p:cxnSp>
      </p:grpSp>
      <p:grpSp>
        <p:nvGrpSpPr>
          <p:cNvPr id="75" name="Group 74"/>
          <p:cNvGrpSpPr>
            <a:grpSpLocks/>
          </p:cNvGrpSpPr>
          <p:nvPr/>
        </p:nvGrpSpPr>
        <p:grpSpPr bwMode="auto">
          <a:xfrm>
            <a:off x="2247900" y="3398044"/>
            <a:ext cx="3409950" cy="1326356"/>
            <a:chOff x="2075999" y="4791864"/>
            <a:chExt cx="3410016" cy="761306"/>
          </a:xfrm>
        </p:grpSpPr>
        <p:cxnSp>
          <p:nvCxnSpPr>
            <p:cNvPr id="76" name="Straight Arrow Connector 75"/>
            <p:cNvCxnSpPr>
              <a:stCxn id="84" idx="2"/>
            </p:cNvCxnSpPr>
            <p:nvPr/>
          </p:nvCxnSpPr>
          <p:spPr>
            <a:xfrm>
              <a:off x="3202948" y="4791864"/>
              <a:ext cx="2254492" cy="739437"/>
            </a:xfrm>
            <a:prstGeom prst="straightConnector1">
              <a:avLst/>
            </a:prstGeom>
            <a:noFill/>
            <a:ln w="57150" cap="flat" cmpd="sng" algn="ctr">
              <a:solidFill>
                <a:sysClr val="windowText" lastClr="000000">
                  <a:lumMod val="50000"/>
                  <a:lumOff val="50000"/>
                </a:sysClr>
              </a:solidFill>
              <a:prstDash val="solid"/>
              <a:tailEnd type="arrow"/>
            </a:ln>
            <a:effectLst/>
          </p:spPr>
        </p:cxnSp>
        <p:cxnSp>
          <p:nvCxnSpPr>
            <p:cNvPr id="77" name="Straight Arrow Connector 76"/>
            <p:cNvCxnSpPr>
              <a:stCxn id="86" idx="2"/>
            </p:cNvCxnSpPr>
            <p:nvPr/>
          </p:nvCxnSpPr>
          <p:spPr>
            <a:xfrm>
              <a:off x="4329301" y="4791864"/>
              <a:ext cx="1156714" cy="739437"/>
            </a:xfrm>
            <a:prstGeom prst="straightConnector1">
              <a:avLst/>
            </a:prstGeom>
            <a:noFill/>
            <a:ln w="57150" cap="flat" cmpd="sng" algn="ctr">
              <a:solidFill>
                <a:sysClr val="windowText" lastClr="000000">
                  <a:lumMod val="50000"/>
                  <a:lumOff val="50000"/>
                </a:sysClr>
              </a:solidFill>
              <a:prstDash val="solid"/>
              <a:tailEnd type="arrow"/>
            </a:ln>
            <a:effectLst/>
          </p:spPr>
        </p:cxnSp>
        <p:cxnSp>
          <p:nvCxnSpPr>
            <p:cNvPr id="78" name="Straight Arrow Connector 77"/>
            <p:cNvCxnSpPr>
              <a:stCxn id="88" idx="2"/>
            </p:cNvCxnSpPr>
            <p:nvPr/>
          </p:nvCxnSpPr>
          <p:spPr>
            <a:xfrm>
              <a:off x="5456249" y="4791864"/>
              <a:ext cx="1191" cy="761306"/>
            </a:xfrm>
            <a:prstGeom prst="straightConnector1">
              <a:avLst/>
            </a:prstGeom>
            <a:noFill/>
            <a:ln w="57150" cap="flat" cmpd="sng" algn="ctr">
              <a:solidFill>
                <a:sysClr val="windowText" lastClr="000000">
                  <a:lumMod val="50000"/>
                  <a:lumOff val="50000"/>
                </a:sysClr>
              </a:solidFill>
              <a:prstDash val="solid"/>
              <a:tailEnd type="arrow"/>
            </a:ln>
            <a:effectLst/>
          </p:spPr>
        </p:cxnSp>
        <p:cxnSp>
          <p:nvCxnSpPr>
            <p:cNvPr id="79" name="Straight Arrow Connector 78"/>
            <p:cNvCxnSpPr>
              <a:stCxn id="82" idx="2"/>
            </p:cNvCxnSpPr>
            <p:nvPr/>
          </p:nvCxnSpPr>
          <p:spPr>
            <a:xfrm>
              <a:off x="2075999" y="4791864"/>
              <a:ext cx="3393347" cy="761306"/>
            </a:xfrm>
            <a:prstGeom prst="straightConnector1">
              <a:avLst/>
            </a:prstGeom>
            <a:noFill/>
            <a:ln w="57150" cap="flat" cmpd="sng" algn="ctr">
              <a:solidFill>
                <a:sysClr val="windowText" lastClr="000000">
                  <a:lumMod val="50000"/>
                  <a:lumOff val="50000"/>
                </a:sysClr>
              </a:solidFill>
              <a:prstDash val="solid"/>
              <a:tailEnd type="arrow"/>
            </a:ln>
            <a:effectLst/>
          </p:spPr>
        </p:cxnSp>
      </p:grpSp>
      <p:grpSp>
        <p:nvGrpSpPr>
          <p:cNvPr id="80" name="Group 79"/>
          <p:cNvGrpSpPr>
            <a:grpSpLocks/>
          </p:cNvGrpSpPr>
          <p:nvPr/>
        </p:nvGrpSpPr>
        <p:grpSpPr bwMode="auto">
          <a:xfrm>
            <a:off x="742950" y="2476498"/>
            <a:ext cx="6271022" cy="921544"/>
            <a:chOff x="571115" y="3880890"/>
            <a:chExt cx="6270864" cy="921884"/>
          </a:xfrm>
        </p:grpSpPr>
        <p:sp>
          <p:nvSpPr>
            <p:cNvPr id="81" name="TextBox 23"/>
            <p:cNvSpPr txBox="1">
              <a:spLocks noChangeArrowheads="1"/>
            </p:cNvSpPr>
            <p:nvPr/>
          </p:nvSpPr>
          <p:spPr bwMode="auto">
            <a:xfrm>
              <a:off x="571115" y="4422023"/>
              <a:ext cx="999204" cy="36946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1pPr>
              <a:lvl2pPr marL="742950" indent="-285750" eaLnBrk="0" hangingPunct="0"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2pPr>
              <a:lvl3pPr marL="1143000" indent="-228600" eaLnBrk="0" hangingPunct="0"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3pPr>
              <a:lvl4pPr marL="1600200" indent="-228600" eaLnBrk="0" hangingPunct="0"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4pPr>
              <a:lvl5pPr marL="2057400" indent="-228600" eaLnBrk="0" hangingPunct="0"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smtClean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Gill Sans"/>
                  <a:ea typeface="ヒラギノ角ゴ ProN W3" charset="0"/>
                  <a:cs typeface="Gill Sans"/>
                  <a:sym typeface="Gill Sans" charset="0"/>
                </a:rPr>
                <a:t>hashTags</a:t>
              </a:r>
            </a:p>
          </p:txBody>
        </p:sp>
        <p:sp>
          <p:nvSpPr>
            <p:cNvPr id="82" name="Alternate Process 81"/>
            <p:cNvSpPr/>
            <p:nvPr/>
          </p:nvSpPr>
          <p:spPr>
            <a:xfrm>
              <a:off x="1884937" y="4449425"/>
              <a:ext cx="382181" cy="352555"/>
            </a:xfrm>
            <a:prstGeom prst="flowChartAlternateProcess">
              <a:avLst/>
            </a:prstGeom>
            <a:gradFill rotWithShape="1">
              <a:gsLst>
                <a:gs pos="0">
                  <a:srgbClr val="2C9C89">
                    <a:tint val="100000"/>
                    <a:shade val="100000"/>
                    <a:satMod val="130000"/>
                  </a:srgbClr>
                </a:gs>
                <a:gs pos="100000">
                  <a:srgbClr val="2C9C89">
                    <a:tint val="50000"/>
                    <a:shade val="100000"/>
                    <a:satMod val="350000"/>
                  </a:srgbClr>
                </a:gs>
              </a:gsLst>
              <a:lin ang="16200000" scaled="0"/>
            </a:gradFill>
            <a:ln w="9525" cap="flat" cmpd="sng" algn="ctr">
              <a:solidFill>
                <a:srgbClr val="2C9C89">
                  <a:shade val="95000"/>
                  <a:satMod val="105000"/>
                </a:srgbClr>
              </a:solidFill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ill Sans"/>
                <a:ea typeface="ヒラギノ角ゴ ProN W3"/>
                <a:cs typeface="Gill Sans"/>
                <a:sym typeface="Gill Sans" charset="0"/>
              </a:endParaRPr>
            </a:p>
          </p:txBody>
        </p:sp>
        <p:sp>
          <p:nvSpPr>
            <p:cNvPr id="83" name="TextBox 7"/>
            <p:cNvSpPr txBox="1">
              <a:spLocks noChangeArrowheads="1"/>
            </p:cNvSpPr>
            <p:nvPr/>
          </p:nvSpPr>
          <p:spPr bwMode="auto">
            <a:xfrm>
              <a:off x="1817197" y="3880890"/>
              <a:ext cx="517606" cy="36946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rIns="0">
              <a:spAutoFit/>
            </a:bodyPr>
            <a:lstStyle>
              <a:lvl1pPr eaLnBrk="0" hangingPunct="0"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1pPr>
              <a:lvl2pPr marL="742950" indent="-285750" eaLnBrk="0" hangingPunct="0"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2pPr>
              <a:lvl3pPr marL="1143000" indent="-228600" eaLnBrk="0" hangingPunct="0"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3pPr>
              <a:lvl4pPr marL="1600200" indent="-228600" eaLnBrk="0" hangingPunct="0"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4pPr>
              <a:lvl5pPr marL="2057400" indent="-228600" eaLnBrk="0" hangingPunct="0"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9pPr>
            </a:lstStyle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smtClean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Gill Sans"/>
                  <a:ea typeface="ヒラギノ角ゴ ProN W3" charset="0"/>
                  <a:cs typeface="Gill Sans"/>
                  <a:sym typeface="Gill Sans" charset="0"/>
                </a:rPr>
                <a:t>t-1</a:t>
              </a:r>
            </a:p>
          </p:txBody>
        </p:sp>
        <p:sp>
          <p:nvSpPr>
            <p:cNvPr id="84" name="Alternate Process 83"/>
            <p:cNvSpPr/>
            <p:nvPr/>
          </p:nvSpPr>
          <p:spPr>
            <a:xfrm>
              <a:off x="3011835" y="4449425"/>
              <a:ext cx="382181" cy="352555"/>
            </a:xfrm>
            <a:prstGeom prst="flowChartAlternateProcess">
              <a:avLst/>
            </a:prstGeom>
            <a:gradFill rotWithShape="1">
              <a:gsLst>
                <a:gs pos="0">
                  <a:srgbClr val="2C9C89">
                    <a:tint val="100000"/>
                    <a:shade val="100000"/>
                    <a:satMod val="130000"/>
                  </a:srgbClr>
                </a:gs>
                <a:gs pos="100000">
                  <a:srgbClr val="2C9C89">
                    <a:tint val="50000"/>
                    <a:shade val="100000"/>
                    <a:satMod val="350000"/>
                  </a:srgbClr>
                </a:gs>
              </a:gsLst>
              <a:lin ang="16200000" scaled="0"/>
            </a:gradFill>
            <a:ln w="9525" cap="flat" cmpd="sng" algn="ctr">
              <a:solidFill>
                <a:srgbClr val="2C9C89">
                  <a:shade val="95000"/>
                  <a:satMod val="105000"/>
                </a:srgbClr>
              </a:solidFill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ill Sans"/>
                <a:ea typeface="ヒラギノ角ゴ ProN W3"/>
                <a:cs typeface="Gill Sans"/>
                <a:sym typeface="Gill Sans" charset="0"/>
              </a:endParaRPr>
            </a:p>
          </p:txBody>
        </p:sp>
        <p:sp>
          <p:nvSpPr>
            <p:cNvPr id="85" name="TextBox 10"/>
            <p:cNvSpPr txBox="1">
              <a:spLocks noChangeArrowheads="1"/>
            </p:cNvSpPr>
            <p:nvPr/>
          </p:nvSpPr>
          <p:spPr bwMode="auto">
            <a:xfrm>
              <a:off x="2943991" y="3888941"/>
              <a:ext cx="517606" cy="36946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rIns="0">
              <a:spAutoFit/>
            </a:bodyPr>
            <a:lstStyle>
              <a:lvl1pPr eaLnBrk="0" hangingPunct="0"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1pPr>
              <a:lvl2pPr marL="742950" indent="-285750" eaLnBrk="0" hangingPunct="0"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2pPr>
              <a:lvl3pPr marL="1143000" indent="-228600" eaLnBrk="0" hangingPunct="0"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3pPr>
              <a:lvl4pPr marL="1600200" indent="-228600" eaLnBrk="0" hangingPunct="0"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4pPr>
              <a:lvl5pPr marL="2057400" indent="-228600" eaLnBrk="0" hangingPunct="0"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9pPr>
            </a:lstStyle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smtClean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Gill Sans"/>
                  <a:ea typeface="ヒラギノ角ゴ ProN W3" charset="0"/>
                  <a:cs typeface="Gill Sans"/>
                  <a:sym typeface="Gill Sans" charset="0"/>
                </a:rPr>
                <a:t>t</a:t>
              </a:r>
            </a:p>
          </p:txBody>
        </p:sp>
        <p:sp>
          <p:nvSpPr>
            <p:cNvPr id="86" name="Alternate Process 85"/>
            <p:cNvSpPr/>
            <p:nvPr/>
          </p:nvSpPr>
          <p:spPr>
            <a:xfrm>
              <a:off x="4138733" y="4449425"/>
              <a:ext cx="381586" cy="352555"/>
            </a:xfrm>
            <a:prstGeom prst="flowChartAlternateProcess">
              <a:avLst/>
            </a:prstGeom>
            <a:gradFill rotWithShape="1">
              <a:gsLst>
                <a:gs pos="0">
                  <a:srgbClr val="2C9C89">
                    <a:tint val="100000"/>
                    <a:shade val="100000"/>
                    <a:satMod val="130000"/>
                  </a:srgbClr>
                </a:gs>
                <a:gs pos="100000">
                  <a:srgbClr val="2C9C89">
                    <a:tint val="50000"/>
                    <a:shade val="100000"/>
                    <a:satMod val="350000"/>
                  </a:srgbClr>
                </a:gs>
              </a:gsLst>
              <a:lin ang="16200000" scaled="0"/>
            </a:gradFill>
            <a:ln w="9525" cap="flat" cmpd="sng" algn="ctr">
              <a:solidFill>
                <a:srgbClr val="2C9C89">
                  <a:shade val="95000"/>
                  <a:satMod val="105000"/>
                </a:srgbClr>
              </a:solidFill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ill Sans"/>
                <a:ea typeface="ヒラギノ角ゴ ProN W3"/>
                <a:cs typeface="Gill Sans"/>
                <a:sym typeface="Gill Sans" charset="0"/>
              </a:endParaRPr>
            </a:p>
          </p:txBody>
        </p:sp>
        <p:sp>
          <p:nvSpPr>
            <p:cNvPr id="87" name="TextBox 13"/>
            <p:cNvSpPr txBox="1">
              <a:spLocks noChangeArrowheads="1"/>
            </p:cNvSpPr>
            <p:nvPr/>
          </p:nvSpPr>
          <p:spPr bwMode="auto">
            <a:xfrm>
              <a:off x="4070785" y="3888941"/>
              <a:ext cx="517606" cy="36946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rIns="0">
              <a:spAutoFit/>
            </a:bodyPr>
            <a:lstStyle>
              <a:lvl1pPr eaLnBrk="0" hangingPunct="0"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1pPr>
              <a:lvl2pPr marL="742950" indent="-285750" eaLnBrk="0" hangingPunct="0"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2pPr>
              <a:lvl3pPr marL="1143000" indent="-228600" eaLnBrk="0" hangingPunct="0"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3pPr>
              <a:lvl4pPr marL="1600200" indent="-228600" eaLnBrk="0" hangingPunct="0"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4pPr>
              <a:lvl5pPr marL="2057400" indent="-228600" eaLnBrk="0" hangingPunct="0"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9pPr>
            </a:lstStyle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smtClean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Gill Sans"/>
                  <a:ea typeface="ヒラギノ角ゴ ProN W3" charset="0"/>
                  <a:cs typeface="Gill Sans"/>
                  <a:sym typeface="Gill Sans" charset="0"/>
                </a:rPr>
                <a:t>t+1</a:t>
              </a:r>
            </a:p>
          </p:txBody>
        </p:sp>
        <p:sp>
          <p:nvSpPr>
            <p:cNvPr id="88" name="Alternate Process 87"/>
            <p:cNvSpPr/>
            <p:nvPr/>
          </p:nvSpPr>
          <p:spPr>
            <a:xfrm>
              <a:off x="5265631" y="4449425"/>
              <a:ext cx="381586" cy="352555"/>
            </a:xfrm>
            <a:prstGeom prst="flowChartAlternateProcess">
              <a:avLst/>
            </a:prstGeom>
            <a:gradFill rotWithShape="1">
              <a:gsLst>
                <a:gs pos="0">
                  <a:srgbClr val="2C9C89">
                    <a:tint val="100000"/>
                    <a:shade val="100000"/>
                    <a:satMod val="130000"/>
                  </a:srgbClr>
                </a:gs>
                <a:gs pos="100000">
                  <a:srgbClr val="2C9C89">
                    <a:tint val="50000"/>
                    <a:shade val="100000"/>
                    <a:satMod val="350000"/>
                  </a:srgbClr>
                </a:gs>
              </a:gsLst>
              <a:lin ang="16200000" scaled="0"/>
            </a:gradFill>
            <a:ln w="9525" cap="flat" cmpd="sng" algn="ctr">
              <a:solidFill>
                <a:srgbClr val="2C9C89">
                  <a:shade val="95000"/>
                  <a:satMod val="105000"/>
                </a:srgbClr>
              </a:solidFill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ill Sans"/>
                <a:ea typeface="ヒラギノ角ゴ ProN W3"/>
                <a:cs typeface="Gill Sans"/>
                <a:sym typeface="Gill Sans" charset="0"/>
              </a:endParaRPr>
            </a:p>
          </p:txBody>
        </p:sp>
        <p:sp>
          <p:nvSpPr>
            <p:cNvPr id="89" name="TextBox 16"/>
            <p:cNvSpPr txBox="1">
              <a:spLocks noChangeArrowheads="1"/>
            </p:cNvSpPr>
            <p:nvPr/>
          </p:nvSpPr>
          <p:spPr bwMode="auto">
            <a:xfrm>
              <a:off x="5197579" y="3880890"/>
              <a:ext cx="517606" cy="36946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rIns="0">
              <a:spAutoFit/>
            </a:bodyPr>
            <a:lstStyle>
              <a:lvl1pPr eaLnBrk="0" hangingPunct="0"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1pPr>
              <a:lvl2pPr marL="742950" indent="-285750" eaLnBrk="0" hangingPunct="0"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2pPr>
              <a:lvl3pPr marL="1143000" indent="-228600" eaLnBrk="0" hangingPunct="0"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3pPr>
              <a:lvl4pPr marL="1600200" indent="-228600" eaLnBrk="0" hangingPunct="0"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4pPr>
              <a:lvl5pPr marL="2057400" indent="-228600" eaLnBrk="0" hangingPunct="0"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9pPr>
            </a:lstStyle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smtClean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Gill Sans"/>
                  <a:ea typeface="ヒラギノ角ゴ ProN W3" charset="0"/>
                  <a:cs typeface="Gill Sans"/>
                  <a:sym typeface="Gill Sans" charset="0"/>
                </a:rPr>
                <a:t>t+2</a:t>
              </a:r>
            </a:p>
          </p:txBody>
        </p:sp>
        <p:sp>
          <p:nvSpPr>
            <p:cNvPr id="90" name="Alternate Process 89"/>
            <p:cNvSpPr/>
            <p:nvPr/>
          </p:nvSpPr>
          <p:spPr>
            <a:xfrm>
              <a:off x="6391934" y="4450219"/>
              <a:ext cx="382181" cy="352555"/>
            </a:xfrm>
            <a:prstGeom prst="flowChartAlternateProcess">
              <a:avLst/>
            </a:prstGeom>
            <a:gradFill rotWithShape="1">
              <a:gsLst>
                <a:gs pos="0">
                  <a:srgbClr val="2C9C89">
                    <a:tint val="100000"/>
                    <a:shade val="100000"/>
                    <a:satMod val="130000"/>
                  </a:srgbClr>
                </a:gs>
                <a:gs pos="100000">
                  <a:srgbClr val="2C9C89">
                    <a:tint val="50000"/>
                    <a:shade val="100000"/>
                    <a:satMod val="350000"/>
                  </a:srgbClr>
                </a:gs>
              </a:gsLst>
              <a:lin ang="16200000" scaled="0"/>
            </a:gradFill>
            <a:ln w="9525" cap="flat" cmpd="sng" algn="ctr">
              <a:solidFill>
                <a:srgbClr val="2C9C89">
                  <a:shade val="95000"/>
                  <a:satMod val="105000"/>
                </a:srgbClr>
              </a:solidFill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ill Sans"/>
                <a:ea typeface="ヒラギノ角ゴ ProN W3"/>
                <a:cs typeface="Gill Sans"/>
                <a:sym typeface="Gill Sans" charset="0"/>
              </a:endParaRPr>
            </a:p>
          </p:txBody>
        </p:sp>
        <p:sp>
          <p:nvSpPr>
            <p:cNvPr id="91" name="TextBox 22"/>
            <p:cNvSpPr txBox="1">
              <a:spLocks noChangeArrowheads="1"/>
            </p:cNvSpPr>
            <p:nvPr/>
          </p:nvSpPr>
          <p:spPr bwMode="auto">
            <a:xfrm>
              <a:off x="6324373" y="3880890"/>
              <a:ext cx="517606" cy="36946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rIns="0">
              <a:spAutoFit/>
            </a:bodyPr>
            <a:lstStyle>
              <a:lvl1pPr eaLnBrk="0" hangingPunct="0"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1pPr>
              <a:lvl2pPr marL="742950" indent="-285750" eaLnBrk="0" hangingPunct="0"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2pPr>
              <a:lvl3pPr marL="1143000" indent="-228600" eaLnBrk="0" hangingPunct="0"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3pPr>
              <a:lvl4pPr marL="1600200" indent="-228600" eaLnBrk="0" hangingPunct="0"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4pPr>
              <a:lvl5pPr marL="2057400" indent="-228600" eaLnBrk="0" hangingPunct="0"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9pPr>
            </a:lstStyle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smtClean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Gill Sans"/>
                  <a:ea typeface="ヒラギノ角ゴ ProN W3" charset="0"/>
                  <a:cs typeface="Gill Sans"/>
                  <a:sym typeface="Gill Sans" charset="0"/>
                </a:rPr>
                <a:t>t+3</a:t>
              </a:r>
            </a:p>
          </p:txBody>
        </p:sp>
      </p:grpSp>
      <p:sp>
        <p:nvSpPr>
          <p:cNvPr id="92" name="Rounded Rectangle 91"/>
          <p:cNvSpPr/>
          <p:nvPr/>
        </p:nvSpPr>
        <p:spPr>
          <a:xfrm>
            <a:off x="1825824" y="2893219"/>
            <a:ext cx="4269581" cy="673894"/>
          </a:xfrm>
          <a:prstGeom prst="roundRect">
            <a:avLst/>
          </a:prstGeom>
          <a:noFill/>
          <a:ln w="76200" cap="flat" cmpd="sng" algn="ctr">
            <a:solidFill>
              <a:srgbClr val="B50B1B"/>
            </a:solidFill>
            <a:prstDash val="solid"/>
          </a:ln>
          <a:effectLst/>
        </p:spPr>
        <p:txBody>
          <a:bodyPr lIns="91438" tIns="45719" rIns="91438" bIns="45719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5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ill Sans"/>
              <a:ea typeface="ヒラギノ角ゴ ProN W3"/>
              <a:cs typeface="Gill Sans"/>
              <a:sym typeface="Gill Sans" charset="0"/>
            </a:endParaRPr>
          </a:p>
        </p:txBody>
      </p:sp>
      <p:sp>
        <p:nvSpPr>
          <p:cNvPr id="93" name="Alternate Process 92"/>
          <p:cNvSpPr/>
          <p:nvPr/>
        </p:nvSpPr>
        <p:spPr>
          <a:xfrm>
            <a:off x="6572250" y="4791075"/>
            <a:ext cx="382191" cy="352425"/>
          </a:xfrm>
          <a:prstGeom prst="flowChartAlternateProcess">
            <a:avLst/>
          </a:prstGeom>
          <a:gradFill rotWithShape="1">
            <a:gsLst>
              <a:gs pos="0">
                <a:srgbClr val="1D86CD">
                  <a:tint val="100000"/>
                  <a:shade val="100000"/>
                  <a:satMod val="130000"/>
                </a:srgbClr>
              </a:gs>
              <a:gs pos="100000">
                <a:srgbClr val="1D86CD">
                  <a:tint val="50000"/>
                  <a:shade val="100000"/>
                  <a:satMod val="350000"/>
                </a:srgbClr>
              </a:gs>
            </a:gsLst>
            <a:lin ang="16200000" scaled="0"/>
          </a:gradFill>
          <a:ln w="9525" cap="flat" cmpd="sng" algn="ctr">
            <a:solidFill>
              <a:srgbClr val="1D86CD">
                <a:shade val="95000"/>
                <a:satMod val="105000"/>
              </a:srgbClr>
            </a:solidFill>
            <a:prstDash val="solid"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  <p:txBody>
          <a:bodyPr lIns="38405" tIns="19202" rIns="38405" bIns="19202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9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ill Sans"/>
              <a:ea typeface="ヒラギノ角ゴ ProN W3"/>
              <a:cs typeface="Gill Sans"/>
              <a:sym typeface="Gill Sans" charset="0"/>
            </a:endParaRPr>
          </a:p>
        </p:txBody>
      </p:sp>
      <p:sp>
        <p:nvSpPr>
          <p:cNvPr id="94" name="TextBox 93"/>
          <p:cNvSpPr txBox="1"/>
          <p:nvPr/>
        </p:nvSpPr>
        <p:spPr>
          <a:xfrm>
            <a:off x="2428875" y="3577432"/>
            <a:ext cx="1477433" cy="315778"/>
          </a:xfrm>
          <a:prstGeom prst="rect">
            <a:avLst/>
          </a:prstGeom>
          <a:noFill/>
        </p:spPr>
        <p:txBody>
          <a:bodyPr wrap="none" lIns="38405" tIns="19202" rIns="38405" bIns="19202">
            <a:spAutoFit/>
          </a:bodyPr>
          <a:lstStyle/>
          <a:p>
            <a:pPr eaLnBrk="1" hangingPunct="1">
              <a:defRPr/>
            </a:pPr>
            <a:r>
              <a:rPr lang="en-US" sz="1800" b="0" dirty="0">
                <a:solidFill>
                  <a:srgbClr val="B50B1B"/>
                </a:solidFill>
                <a:latin typeface="Gill Sans"/>
                <a:ea typeface="ヒラギノ角ゴ ProN W3" charset="0"/>
                <a:cs typeface="Gill Sans"/>
                <a:sym typeface="Gill Sans" charset="0"/>
              </a:rPr>
              <a:t>sliding window</a:t>
            </a:r>
          </a:p>
        </p:txBody>
      </p:sp>
      <p:sp>
        <p:nvSpPr>
          <p:cNvPr id="95" name="TextBox 94"/>
          <p:cNvSpPr txBox="1">
            <a:spLocks noChangeArrowheads="1"/>
          </p:cNvSpPr>
          <p:nvPr/>
        </p:nvSpPr>
        <p:spPr bwMode="auto">
          <a:xfrm>
            <a:off x="3343275" y="4229100"/>
            <a:ext cx="1377458" cy="31577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38405" tIns="19202" rIns="38405" bIns="19202">
            <a:spAutoFit/>
          </a:bodyPr>
          <a:lstStyle>
            <a:lvl1pPr eaLnBrk="0" hangingPunct="0">
              <a:defRPr sz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1pPr>
            <a:lvl2pPr marL="742950" indent="-285750" eaLnBrk="0" hangingPunct="0">
              <a:defRPr sz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2pPr>
            <a:lvl3pPr marL="1143000" indent="-228600" eaLnBrk="0" hangingPunct="0">
              <a:defRPr sz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3pPr>
            <a:lvl4pPr marL="1600200" indent="-228600" eaLnBrk="0" hangingPunct="0">
              <a:defRPr sz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4pPr>
            <a:lvl5pPr marL="2057400" indent="-228600" eaLnBrk="0" hangingPunct="0">
              <a:defRPr sz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9pPr>
          </a:lstStyle>
          <a:p>
            <a:pPr eaLnBrk="1" hangingPunct="1"/>
            <a:r>
              <a:rPr lang="en-US" sz="1800" b="0" smtClean="0">
                <a:latin typeface="Gill Sans"/>
                <a:cs typeface="Gill Sans"/>
              </a:rPr>
              <a:t>countByValue</a:t>
            </a:r>
          </a:p>
        </p:txBody>
      </p:sp>
      <p:sp>
        <p:nvSpPr>
          <p:cNvPr id="96" name="Rounded Rectangular Callout 95"/>
          <p:cNvSpPr/>
          <p:nvPr/>
        </p:nvSpPr>
        <p:spPr>
          <a:xfrm>
            <a:off x="7086600" y="4533900"/>
            <a:ext cx="1514475" cy="1371600"/>
          </a:xfrm>
          <a:prstGeom prst="wedgeRoundRectCallout">
            <a:avLst>
              <a:gd name="adj1" fmla="val -113242"/>
              <a:gd name="adj2" fmla="val 5326"/>
              <a:gd name="adj3" fmla="val 16667"/>
            </a:avLst>
          </a:prstGeom>
          <a:solidFill>
            <a:sysClr val="window" lastClr="FFFFFF"/>
          </a:solidFill>
          <a:ln w="57150" cap="flat" cmpd="sng" algn="ctr">
            <a:solidFill>
              <a:srgbClr val="E8950E"/>
            </a:solidFill>
            <a:prstDash val="solid"/>
          </a:ln>
          <a:effectLst/>
        </p:spPr>
        <p:txBody>
          <a:bodyPr lIns="0" tIns="19202" rIns="0" bIns="19202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ヒラギノ角ゴ ProN W3"/>
                <a:cs typeface="Gill Sans"/>
                <a:sym typeface="Gill Sans" charset="0"/>
              </a:rPr>
              <a:t>count over all the data in the window</a:t>
            </a:r>
          </a:p>
        </p:txBody>
      </p:sp>
    </p:spTree>
    <p:extLst>
      <p:ext uri="{BB962C8B-B14F-4D97-AF65-F5344CB8AC3E}">
        <p14:creationId xmlns:p14="http://schemas.microsoft.com/office/powerpoint/2010/main" val="3426466208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1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500"/>
                            </p:stCondLst>
                            <p:childTnLst>
                              <p:par>
                                <p:cTn id="23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500"/>
                            </p:stCondLst>
                            <p:childTnLst>
                              <p:par>
                                <p:cTn id="26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500"/>
                            </p:stCondLst>
                            <p:childTnLst>
                              <p:par>
                                <p:cTn id="29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42" presetClass="path" presetSubtype="0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88889E-6 -4.44444E-6 L 0.1243 -4.44444E-6 " pathEditMode="relative" rAng="0" ptsTypes="AA">
                                      <p:cBhvr>
                                        <p:cTn id="37" dur="500" fill="hold"/>
                                        <p:tgtEl>
                                          <p:spTgt spid="9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215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500"/>
                            </p:stCondLst>
                            <p:childTnLst>
                              <p:par>
                                <p:cTn id="39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1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1000"/>
                            </p:stCondLst>
                            <p:childTnLst>
                              <p:par>
                                <p:cTn id="43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2" grpId="0" animBg="1"/>
      <p:bldP spid="92" grpId="1" animBg="1"/>
      <p:bldP spid="93" grpId="0" animBg="1"/>
      <p:bldP spid="94" grpId="0"/>
      <p:bldP spid="94" grpId="1"/>
      <p:bldP spid="95" grpId="0"/>
      <p:bldP spid="96" grpId="0" animBg="1"/>
    </p:bld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Smart window-based </a:t>
            </a:r>
            <a:r>
              <a:rPr lang="en-US" sz="3600" b="0" kern="0" dirty="0" err="1">
                <a:solidFill>
                  <a:srgbClr val="000000"/>
                </a:solidFill>
                <a:latin typeface="Gill Sans"/>
                <a:cs typeface="Gill Sans"/>
              </a:rPr>
              <a:t>countByValue</a:t>
            </a:r>
            <a:endParaRPr lang="en-US" sz="36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98" name="Alternate Process 97"/>
          <p:cNvSpPr/>
          <p:nvPr/>
        </p:nvSpPr>
        <p:spPr bwMode="auto">
          <a:xfrm>
            <a:off x="6400800" y="5133182"/>
            <a:ext cx="381596" cy="353219"/>
          </a:xfrm>
          <a:prstGeom prst="flowChartAlternateProcess">
            <a:avLst/>
          </a:prstGeom>
          <a:solidFill>
            <a:sysClr val="window" lastClr="FFFFFF"/>
          </a:solidFill>
          <a:ln w="12700" cap="flat" cmpd="sng" algn="ctr">
            <a:solidFill>
              <a:sysClr val="windowText" lastClr="000000"/>
            </a:solidFill>
            <a:prstDash val="dash"/>
          </a:ln>
          <a:effectLst/>
        </p:spPr>
        <p:txBody>
          <a:bodyPr lIns="38405" tIns="19202" rIns="38405" bIns="19202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"/>
                <a:ea typeface="ヒラギノ角ゴ ProN W3"/>
                <a:cs typeface="Gill Sans"/>
                <a:sym typeface="Gill Sans" charset="0"/>
              </a:rPr>
              <a:t>?</a:t>
            </a:r>
          </a:p>
        </p:txBody>
      </p:sp>
      <p:sp>
        <p:nvSpPr>
          <p:cNvPr id="99" name="Content Placeholder 2"/>
          <p:cNvSpPr txBox="1">
            <a:spLocks/>
          </p:cNvSpPr>
          <p:nvPr/>
        </p:nvSpPr>
        <p:spPr bwMode="auto">
          <a:xfrm>
            <a:off x="457200" y="1600200"/>
            <a:ext cx="8555236" cy="647700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noAutofit/>
          </a:bodyPr>
          <a:lstStyle>
            <a:lvl1pPr marL="325374" indent="-192024" algn="l" rtl="0" eaLnBrk="0" fontAlgn="base" hangingPunct="0">
              <a:spcBef>
                <a:spcPts val="756"/>
              </a:spcBef>
              <a:spcAft>
                <a:spcPct val="0"/>
              </a:spcAft>
              <a:buClr>
                <a:srgbClr val="D11349"/>
              </a:buClr>
              <a:buSzPct val="100000"/>
              <a:buFont typeface="Wingdings" charset="0"/>
              <a:buChar char="§"/>
              <a:defRPr sz="1800">
                <a:solidFill>
                  <a:srgbClr val="0C0F20"/>
                </a:solidFill>
                <a:latin typeface="Calibri"/>
                <a:ea typeface="+mn-ea"/>
                <a:cs typeface="Calibri"/>
                <a:sym typeface="Arial" charset="0"/>
              </a:defRPr>
            </a:lvl1pPr>
            <a:lvl2pPr marL="512064" indent="-192024" algn="l" rtl="0" eaLnBrk="0" fontAlgn="base" hangingPunct="0">
              <a:spcBef>
                <a:spcPts val="756"/>
              </a:spcBef>
              <a:spcAft>
                <a:spcPct val="0"/>
              </a:spcAft>
              <a:buClr>
                <a:srgbClr val="D11349"/>
              </a:buClr>
              <a:buSzPct val="100000"/>
              <a:buFont typeface="Arial" charset="0"/>
              <a:buChar char="-"/>
              <a:defRPr sz="1800">
                <a:solidFill>
                  <a:srgbClr val="0C0F20"/>
                </a:solidFill>
                <a:latin typeface="Calibri"/>
                <a:ea typeface="+mn-ea"/>
                <a:cs typeface="Calibri"/>
                <a:sym typeface="Arial" charset="0"/>
              </a:defRPr>
            </a:lvl2pPr>
            <a:lvl3pPr marL="698754" indent="-192024" algn="l" rtl="0" eaLnBrk="0" fontAlgn="base" hangingPunct="0">
              <a:spcBef>
                <a:spcPts val="756"/>
              </a:spcBef>
              <a:spcAft>
                <a:spcPct val="0"/>
              </a:spcAft>
              <a:buClr>
                <a:srgbClr val="D11349"/>
              </a:buClr>
              <a:buSzPct val="100000"/>
              <a:buFont typeface="Arial" charset="0"/>
              <a:buChar char="-"/>
              <a:defRPr sz="1800">
                <a:solidFill>
                  <a:srgbClr val="0C0F20"/>
                </a:solidFill>
                <a:latin typeface="Calibri"/>
                <a:ea typeface="+mn-ea"/>
                <a:cs typeface="Calibri"/>
                <a:sym typeface="Arial" charset="0"/>
              </a:defRPr>
            </a:lvl3pPr>
            <a:lvl4pPr marL="885444" indent="-192024" algn="l" rtl="0" eaLnBrk="0" fontAlgn="base" hangingPunct="0">
              <a:spcBef>
                <a:spcPts val="756"/>
              </a:spcBef>
              <a:spcAft>
                <a:spcPct val="0"/>
              </a:spcAft>
              <a:buClr>
                <a:srgbClr val="D11349"/>
              </a:buClr>
              <a:buSzPct val="100000"/>
              <a:buFont typeface="Arial" charset="0"/>
              <a:buChar char="-"/>
              <a:defRPr sz="1800">
                <a:solidFill>
                  <a:srgbClr val="0C0F20"/>
                </a:solidFill>
                <a:latin typeface="Calibri"/>
                <a:ea typeface="+mn-ea"/>
                <a:cs typeface="Calibri"/>
                <a:sym typeface="Arial" charset="0"/>
              </a:defRPr>
            </a:lvl4pPr>
            <a:lvl5pPr marL="1072134" indent="-192024" algn="l" rtl="0" eaLnBrk="0" fontAlgn="base" hangingPunct="0">
              <a:spcBef>
                <a:spcPts val="756"/>
              </a:spcBef>
              <a:spcAft>
                <a:spcPct val="0"/>
              </a:spcAft>
              <a:buClr>
                <a:srgbClr val="D11349"/>
              </a:buClr>
              <a:buSzPct val="100000"/>
              <a:buFont typeface="Arial" charset="0"/>
              <a:buChar char="-"/>
              <a:defRPr sz="1800">
                <a:solidFill>
                  <a:srgbClr val="0C0F20"/>
                </a:solidFill>
                <a:latin typeface="Calibri"/>
                <a:ea typeface="+mn-ea"/>
                <a:cs typeface="Calibri"/>
                <a:sym typeface="Arial" charset="0"/>
              </a:defRPr>
            </a:lvl5pPr>
            <a:lvl6pPr marL="1264158" indent="-192024" algn="l" rtl="0" fontAlgn="base">
              <a:spcBef>
                <a:spcPts val="756"/>
              </a:spcBef>
              <a:spcAft>
                <a:spcPct val="0"/>
              </a:spcAft>
              <a:buClr>
                <a:srgbClr val="D11349"/>
              </a:buClr>
              <a:buSzPct val="100000"/>
              <a:buFont typeface="Arial" charset="0"/>
              <a:buChar char="-"/>
              <a:defRPr sz="1800">
                <a:solidFill>
                  <a:srgbClr val="0C0F20"/>
                </a:solidFill>
                <a:latin typeface="+mn-lt"/>
                <a:ea typeface="+mn-ea"/>
                <a:cs typeface="+mn-cs"/>
                <a:sym typeface="Arial" charset="0"/>
              </a:defRPr>
            </a:lvl6pPr>
            <a:lvl7pPr marL="1456182" indent="-192024" algn="l" rtl="0" fontAlgn="base">
              <a:spcBef>
                <a:spcPts val="756"/>
              </a:spcBef>
              <a:spcAft>
                <a:spcPct val="0"/>
              </a:spcAft>
              <a:buClr>
                <a:srgbClr val="D11349"/>
              </a:buClr>
              <a:buSzPct val="100000"/>
              <a:buFont typeface="Arial" charset="0"/>
              <a:buChar char="-"/>
              <a:defRPr sz="1800">
                <a:solidFill>
                  <a:srgbClr val="0C0F20"/>
                </a:solidFill>
                <a:latin typeface="+mn-lt"/>
                <a:ea typeface="+mn-ea"/>
                <a:cs typeface="+mn-cs"/>
                <a:sym typeface="Arial" charset="0"/>
              </a:defRPr>
            </a:lvl7pPr>
            <a:lvl8pPr marL="1648206" indent="-192024" algn="l" rtl="0" fontAlgn="base">
              <a:spcBef>
                <a:spcPts val="756"/>
              </a:spcBef>
              <a:spcAft>
                <a:spcPct val="0"/>
              </a:spcAft>
              <a:buClr>
                <a:srgbClr val="D11349"/>
              </a:buClr>
              <a:buSzPct val="100000"/>
              <a:buFont typeface="Arial" charset="0"/>
              <a:buChar char="-"/>
              <a:defRPr sz="1800">
                <a:solidFill>
                  <a:srgbClr val="0C0F20"/>
                </a:solidFill>
                <a:latin typeface="+mn-lt"/>
                <a:ea typeface="+mn-ea"/>
                <a:cs typeface="+mn-cs"/>
                <a:sym typeface="Arial" charset="0"/>
              </a:defRPr>
            </a:lvl8pPr>
            <a:lvl9pPr marL="1840230" indent="-192024" algn="l" rtl="0" fontAlgn="base">
              <a:spcBef>
                <a:spcPts val="756"/>
              </a:spcBef>
              <a:spcAft>
                <a:spcPct val="0"/>
              </a:spcAft>
              <a:buClr>
                <a:srgbClr val="D11349"/>
              </a:buClr>
              <a:buSzPct val="100000"/>
              <a:buFont typeface="Arial" charset="0"/>
              <a:buChar char="-"/>
              <a:defRPr sz="1800">
                <a:solidFill>
                  <a:srgbClr val="0C0F20"/>
                </a:solidFill>
                <a:latin typeface="+mn-lt"/>
                <a:ea typeface="+mn-ea"/>
                <a:cs typeface="+mn-cs"/>
                <a:sym typeface="Arial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ts val="756"/>
              </a:spcBef>
              <a:spcAft>
                <a:spcPct val="0"/>
              </a:spcAft>
              <a:buClr>
                <a:srgbClr val="D11349"/>
              </a:buClr>
              <a:buSzPct val="100000"/>
              <a:buFont typeface="Wingdings" charset="0"/>
              <a:buNone/>
              <a:tabLst/>
              <a:defRPr/>
            </a:pPr>
            <a:r>
              <a:rPr kumimoji="0" lang="en-US" sz="1700" b="0" i="0" u="none" strike="noStrike" kern="0" cap="none" spc="0" normalizeH="0" baseline="0" noProof="0" dirty="0" err="1" smtClean="0">
                <a:ln>
                  <a:noFill/>
                </a:ln>
                <a:solidFill>
                  <a:srgbClr val="0C0F20"/>
                </a:solidFill>
                <a:effectLst/>
                <a:uLnTx/>
                <a:uFillTx/>
                <a:latin typeface="Consolas"/>
                <a:ea typeface="ヒラギノ角ゴ ProN W3"/>
                <a:cs typeface="Consolas"/>
                <a:sym typeface="Arial" charset="0"/>
              </a:rPr>
              <a:t>val</a:t>
            </a:r>
            <a:r>
              <a:rPr kumimoji="0" lang="en-US" sz="1700" b="0" i="0" u="none" strike="noStrike" kern="0" cap="none" spc="0" normalizeH="0" baseline="0" noProof="0" dirty="0" smtClean="0">
                <a:ln>
                  <a:noFill/>
                </a:ln>
                <a:solidFill>
                  <a:srgbClr val="0C0F20"/>
                </a:solidFill>
                <a:effectLst/>
                <a:uLnTx/>
                <a:uFillTx/>
                <a:latin typeface="Consolas"/>
                <a:ea typeface="ヒラギノ角ゴ ProN W3"/>
                <a:cs typeface="Consolas"/>
                <a:sym typeface="Arial" charset="0"/>
              </a:rPr>
              <a:t> </a:t>
            </a:r>
            <a:r>
              <a:rPr kumimoji="0" lang="en-US" sz="1700" b="0" i="0" u="none" strike="noStrike" kern="0" cap="none" spc="0" normalizeH="0" baseline="0" noProof="0" dirty="0" err="1" smtClean="0">
                <a:ln>
                  <a:noFill/>
                </a:ln>
                <a:solidFill>
                  <a:srgbClr val="B50B1B"/>
                </a:solidFill>
                <a:effectLst/>
                <a:uLnTx/>
                <a:uFillTx/>
                <a:latin typeface="Consolas"/>
                <a:ea typeface="ヒラギノ角ゴ ProN W3"/>
                <a:cs typeface="Consolas"/>
                <a:sym typeface="Arial" charset="0"/>
              </a:rPr>
              <a:t>tagCounts</a:t>
            </a:r>
            <a:r>
              <a:rPr kumimoji="0" lang="en-US" sz="1700" b="0" i="0" u="none" strike="noStrike" kern="0" cap="none" spc="0" normalizeH="0" baseline="0" noProof="0" dirty="0" smtClean="0">
                <a:ln>
                  <a:noFill/>
                </a:ln>
                <a:solidFill>
                  <a:srgbClr val="0C0F20"/>
                </a:solidFill>
                <a:effectLst/>
                <a:uLnTx/>
                <a:uFillTx/>
                <a:latin typeface="Consolas"/>
                <a:ea typeface="ヒラギノ角ゴ ProN W3"/>
                <a:cs typeface="Consolas"/>
                <a:sym typeface="Arial" charset="0"/>
              </a:rPr>
              <a:t> = </a:t>
            </a:r>
            <a:r>
              <a:rPr kumimoji="0" lang="en-US" sz="1700" b="0" i="0" u="none" strike="noStrike" kern="0" cap="none" spc="0" normalizeH="0" baseline="0" noProof="0" dirty="0" err="1" smtClean="0">
                <a:ln>
                  <a:noFill/>
                </a:ln>
                <a:solidFill>
                  <a:srgbClr val="B50B1B"/>
                </a:solidFill>
                <a:effectLst/>
                <a:uLnTx/>
                <a:uFillTx/>
                <a:latin typeface="Consolas"/>
                <a:ea typeface="ヒラギノ角ゴ ProN W3"/>
                <a:cs typeface="Consolas"/>
                <a:sym typeface="Arial" charset="0"/>
              </a:rPr>
              <a:t>hashtags</a:t>
            </a:r>
            <a:r>
              <a:rPr kumimoji="0" lang="en-US" sz="1700" b="0" i="0" u="none" strike="noStrike" kern="0" cap="none" spc="0" normalizeH="0" baseline="0" noProof="0" dirty="0" err="1" smtClean="0">
                <a:ln>
                  <a:noFill/>
                </a:ln>
                <a:solidFill>
                  <a:srgbClr val="0C0F20"/>
                </a:solidFill>
                <a:effectLst/>
                <a:uLnTx/>
                <a:uFillTx/>
                <a:latin typeface="Consolas"/>
                <a:ea typeface="ヒラギノ角ゴ ProN W3"/>
                <a:cs typeface="Consolas"/>
                <a:sym typeface="Arial" charset="0"/>
              </a:rPr>
              <a:t>.</a:t>
            </a:r>
            <a:r>
              <a:rPr kumimoji="0" lang="en-US" sz="1700" b="0" i="0" u="none" strike="noStrike" kern="0" cap="none" spc="0" normalizeH="0" baseline="0" noProof="0" dirty="0" err="1" smtClean="0">
                <a:ln>
                  <a:noFill/>
                </a:ln>
                <a:solidFill>
                  <a:srgbClr val="1D86CD"/>
                </a:solidFill>
                <a:effectLst/>
                <a:uLnTx/>
                <a:uFillTx/>
                <a:latin typeface="Consolas"/>
                <a:ea typeface="ヒラギノ角ゴ ProN W3"/>
                <a:cs typeface="Consolas"/>
                <a:sym typeface="Arial" charset="0"/>
              </a:rPr>
              <a:t>countByValueAndWindow</a:t>
            </a:r>
            <a:r>
              <a:rPr kumimoji="0" lang="en-US" sz="1700" b="0" i="0" u="none" strike="noStrike" kern="0" cap="none" spc="0" normalizeH="0" baseline="0" noProof="0" dirty="0" smtClean="0">
                <a:ln>
                  <a:noFill/>
                </a:ln>
                <a:solidFill>
                  <a:srgbClr val="0C0F20"/>
                </a:solidFill>
                <a:effectLst/>
                <a:uLnTx/>
                <a:uFillTx/>
                <a:latin typeface="Consolas"/>
                <a:ea typeface="ヒラギノ角ゴ ProN W3"/>
                <a:cs typeface="Consolas"/>
                <a:sym typeface="Arial" charset="0"/>
              </a:rPr>
              <a:t>(Minutes(10), Seconds(1))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ts val="756"/>
              </a:spcBef>
              <a:spcAft>
                <a:spcPct val="0"/>
              </a:spcAft>
              <a:buClr>
                <a:srgbClr val="D11349"/>
              </a:buClr>
              <a:buSzPct val="100000"/>
              <a:buFont typeface="Wingdings" charset="0"/>
              <a:buNone/>
              <a:tabLst/>
              <a:defRPr/>
            </a:pPr>
            <a:endParaRPr kumimoji="0" lang="en-US" sz="2400" b="0" i="0" u="none" strike="noStrike" kern="0" cap="none" spc="0" normalizeH="0" baseline="0" noProof="0" dirty="0" smtClean="0">
              <a:ln>
                <a:noFill/>
              </a:ln>
              <a:solidFill>
                <a:srgbClr val="0C0F20"/>
              </a:solidFill>
              <a:effectLst/>
              <a:uLnTx/>
              <a:uFillTx/>
              <a:latin typeface="Calibri"/>
              <a:ea typeface="ヒラギノ角ゴ ProN W3"/>
              <a:cs typeface="Calibri"/>
              <a:sym typeface="Arial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ts val="756"/>
              </a:spcBef>
              <a:spcAft>
                <a:spcPct val="0"/>
              </a:spcAft>
              <a:buClr>
                <a:srgbClr val="D11349"/>
              </a:buClr>
              <a:buSzPct val="100000"/>
              <a:buFont typeface="Wingdings" charset="0"/>
              <a:buNone/>
              <a:tabLst/>
              <a:defRPr/>
            </a:pPr>
            <a:endParaRPr kumimoji="0" lang="en-US" sz="2400" b="0" i="0" u="none" strike="noStrike" kern="0" cap="none" spc="0" normalizeH="0" baseline="0" noProof="0" dirty="0" smtClean="0">
              <a:ln>
                <a:noFill/>
              </a:ln>
              <a:solidFill>
                <a:srgbClr val="0C0F20"/>
              </a:solidFill>
              <a:effectLst/>
              <a:uLnTx/>
              <a:uFillTx/>
              <a:latin typeface="Calibri"/>
              <a:ea typeface="ヒラギノ角ゴ ProN W3"/>
              <a:cs typeface="Calibri"/>
              <a:sym typeface="Arial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ts val="756"/>
              </a:spcBef>
              <a:spcAft>
                <a:spcPct val="0"/>
              </a:spcAft>
              <a:buClr>
                <a:srgbClr val="D11349"/>
              </a:buClr>
              <a:buSzPct val="100000"/>
              <a:buFont typeface="Wingdings" charset="0"/>
              <a:buNone/>
              <a:tabLst/>
              <a:defRPr/>
            </a:pPr>
            <a:r>
              <a:rPr kumimoji="0" lang="en-US" sz="2400" b="0" i="0" u="none" strike="noStrike" kern="0" cap="none" spc="0" normalizeH="0" baseline="0" noProof="0" dirty="0" smtClean="0">
                <a:ln>
                  <a:noFill/>
                </a:ln>
                <a:solidFill>
                  <a:sysClr val="windowText" lastClr="000000">
                    <a:lumMod val="50000"/>
                    <a:lumOff val="50000"/>
                  </a:sysClr>
                </a:solidFill>
                <a:effectLst/>
                <a:uLnTx/>
                <a:uFillTx/>
                <a:latin typeface="Calibri"/>
                <a:ea typeface="ヒラギノ角ゴ ProN W3"/>
                <a:cs typeface="Calibri"/>
                <a:sym typeface="Arial" charset="0"/>
              </a:rPr>
              <a:t>  </a:t>
            </a:r>
            <a:endParaRPr kumimoji="0" lang="en-US" sz="2400" b="0" i="0" u="none" strike="noStrike" kern="0" cap="none" spc="0" normalizeH="0" baseline="0" noProof="0" dirty="0">
              <a:ln>
                <a:noFill/>
              </a:ln>
              <a:solidFill>
                <a:srgbClr val="0C0F20"/>
              </a:solidFill>
              <a:effectLst/>
              <a:uLnTx/>
              <a:uFillTx/>
              <a:latin typeface="Calibri"/>
              <a:ea typeface="ヒラギノ角ゴ ProN W3"/>
              <a:cs typeface="Calibri"/>
              <a:sym typeface="Arial" charset="0"/>
            </a:endParaRPr>
          </a:p>
        </p:txBody>
      </p:sp>
      <p:grpSp>
        <p:nvGrpSpPr>
          <p:cNvPr id="100" name="Group 99"/>
          <p:cNvGrpSpPr>
            <a:grpSpLocks/>
          </p:cNvGrpSpPr>
          <p:nvPr/>
        </p:nvGrpSpPr>
        <p:grpSpPr bwMode="auto">
          <a:xfrm>
            <a:off x="571500" y="2324100"/>
            <a:ext cx="6271022" cy="1916113"/>
            <a:chOff x="571115" y="3578515"/>
            <a:chExt cx="6270864" cy="1916360"/>
          </a:xfrm>
        </p:grpSpPr>
        <p:sp>
          <p:nvSpPr>
            <p:cNvPr id="101" name="Alternate Process 100"/>
            <p:cNvSpPr/>
            <p:nvPr/>
          </p:nvSpPr>
          <p:spPr>
            <a:xfrm>
              <a:off x="5272775" y="5128909"/>
              <a:ext cx="382181" cy="353264"/>
            </a:xfrm>
            <a:prstGeom prst="flowChartAlternateProcess">
              <a:avLst/>
            </a:prstGeom>
            <a:gradFill rotWithShape="1">
              <a:gsLst>
                <a:gs pos="0">
                  <a:srgbClr val="55992B">
                    <a:tint val="50000"/>
                    <a:satMod val="300000"/>
                  </a:srgbClr>
                </a:gs>
                <a:gs pos="35000">
                  <a:srgbClr val="55992B">
                    <a:tint val="37000"/>
                    <a:satMod val="300000"/>
                  </a:srgbClr>
                </a:gs>
                <a:gs pos="100000">
                  <a:srgbClr val="55992B">
                    <a:tint val="15000"/>
                    <a:satMod val="350000"/>
                  </a:srgbClr>
                </a:gs>
              </a:gsLst>
              <a:lin ang="16200000" scaled="1"/>
            </a:gradFill>
            <a:ln w="9525" cap="flat" cmpd="sng" algn="ctr">
              <a:solidFill>
                <a:srgbClr val="55992B">
                  <a:shade val="95000"/>
                  <a:satMod val="105000"/>
                </a:srgbClr>
              </a:solidFill>
              <a:prstDash val="solid"/>
            </a:ln>
            <a:effectLst>
              <a:outerShdw blurRad="40000" dist="20000" dir="5400000" rotWithShape="0">
                <a:srgbClr val="000000">
                  <a:alpha val="38000"/>
                </a:srgbClr>
              </a:outerShdw>
            </a:effectLst>
          </p:spPr>
          <p:txBody>
            <a:bodyPr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"/>
                <a:ea typeface="ヒラギノ角ゴ ProN W3"/>
                <a:cs typeface="Gill Sans"/>
                <a:sym typeface="Gill Sans" charset="0"/>
              </a:endParaRPr>
            </a:p>
          </p:txBody>
        </p:sp>
        <p:sp>
          <p:nvSpPr>
            <p:cNvPr id="102" name="Alternate Process 101"/>
            <p:cNvSpPr/>
            <p:nvPr/>
          </p:nvSpPr>
          <p:spPr>
            <a:xfrm>
              <a:off x="4145877" y="5124940"/>
              <a:ext cx="382181" cy="352471"/>
            </a:xfrm>
            <a:prstGeom prst="flowChartAlternateProcess">
              <a:avLst/>
            </a:prstGeom>
            <a:gradFill rotWithShape="1">
              <a:gsLst>
                <a:gs pos="0">
                  <a:srgbClr val="55992B">
                    <a:tint val="50000"/>
                    <a:satMod val="300000"/>
                  </a:srgbClr>
                </a:gs>
                <a:gs pos="35000">
                  <a:srgbClr val="55992B">
                    <a:tint val="37000"/>
                    <a:satMod val="300000"/>
                  </a:srgbClr>
                </a:gs>
                <a:gs pos="100000">
                  <a:srgbClr val="55992B">
                    <a:tint val="15000"/>
                    <a:satMod val="350000"/>
                  </a:srgbClr>
                </a:gs>
              </a:gsLst>
              <a:lin ang="16200000" scaled="1"/>
            </a:gradFill>
            <a:ln w="9525" cap="flat" cmpd="sng" algn="ctr">
              <a:solidFill>
                <a:srgbClr val="55992B">
                  <a:shade val="95000"/>
                  <a:satMod val="105000"/>
                </a:srgbClr>
              </a:solidFill>
              <a:prstDash val="solid"/>
            </a:ln>
            <a:effectLst>
              <a:outerShdw blurRad="40000" dist="20000" dir="5400000" rotWithShape="0">
                <a:srgbClr val="000000">
                  <a:alpha val="38000"/>
                </a:srgbClr>
              </a:outerShdw>
            </a:effectLst>
          </p:spPr>
          <p:txBody>
            <a:bodyPr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"/>
                <a:ea typeface="ヒラギノ角ゴ ProN W3"/>
                <a:cs typeface="Gill Sans"/>
                <a:sym typeface="Gill Sans" charset="0"/>
              </a:endParaRPr>
            </a:p>
          </p:txBody>
        </p:sp>
        <p:sp>
          <p:nvSpPr>
            <p:cNvPr id="103" name="Alternate Process 102"/>
            <p:cNvSpPr/>
            <p:nvPr/>
          </p:nvSpPr>
          <p:spPr>
            <a:xfrm>
              <a:off x="3018978" y="5124940"/>
              <a:ext cx="382181" cy="352471"/>
            </a:xfrm>
            <a:prstGeom prst="flowChartAlternateProcess">
              <a:avLst/>
            </a:prstGeom>
            <a:gradFill rotWithShape="1">
              <a:gsLst>
                <a:gs pos="0">
                  <a:srgbClr val="55992B">
                    <a:tint val="50000"/>
                    <a:satMod val="300000"/>
                  </a:srgbClr>
                </a:gs>
                <a:gs pos="35000">
                  <a:srgbClr val="55992B">
                    <a:tint val="37000"/>
                    <a:satMod val="300000"/>
                  </a:srgbClr>
                </a:gs>
                <a:gs pos="100000">
                  <a:srgbClr val="55992B">
                    <a:tint val="15000"/>
                    <a:satMod val="350000"/>
                  </a:srgbClr>
                </a:gs>
              </a:gsLst>
              <a:lin ang="16200000" scaled="1"/>
            </a:gradFill>
            <a:ln w="9525" cap="flat" cmpd="sng" algn="ctr">
              <a:solidFill>
                <a:srgbClr val="55992B">
                  <a:shade val="95000"/>
                  <a:satMod val="105000"/>
                </a:srgbClr>
              </a:solidFill>
              <a:prstDash val="solid"/>
            </a:ln>
            <a:effectLst>
              <a:outerShdw blurRad="40000" dist="20000" dir="5400000" rotWithShape="0">
                <a:srgbClr val="000000">
                  <a:alpha val="38000"/>
                </a:srgbClr>
              </a:outerShdw>
            </a:effectLst>
          </p:spPr>
          <p:txBody>
            <a:bodyPr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"/>
                <a:ea typeface="ヒラギノ角ゴ ProN W3"/>
                <a:cs typeface="Gill Sans"/>
                <a:sym typeface="Gill Sans" charset="0"/>
              </a:endParaRPr>
            </a:p>
          </p:txBody>
        </p:sp>
        <p:sp>
          <p:nvSpPr>
            <p:cNvPr id="104" name="Alternate Process 103"/>
            <p:cNvSpPr/>
            <p:nvPr/>
          </p:nvSpPr>
          <p:spPr>
            <a:xfrm>
              <a:off x="1892080" y="5124940"/>
              <a:ext cx="382181" cy="352471"/>
            </a:xfrm>
            <a:prstGeom prst="flowChartAlternateProcess">
              <a:avLst/>
            </a:prstGeom>
            <a:gradFill rotWithShape="1">
              <a:gsLst>
                <a:gs pos="0">
                  <a:srgbClr val="55992B">
                    <a:tint val="50000"/>
                    <a:satMod val="300000"/>
                  </a:srgbClr>
                </a:gs>
                <a:gs pos="35000">
                  <a:srgbClr val="55992B">
                    <a:tint val="37000"/>
                    <a:satMod val="300000"/>
                  </a:srgbClr>
                </a:gs>
                <a:gs pos="100000">
                  <a:srgbClr val="55992B">
                    <a:tint val="15000"/>
                    <a:satMod val="350000"/>
                  </a:srgbClr>
                </a:gs>
              </a:gsLst>
              <a:lin ang="16200000" scaled="1"/>
            </a:gradFill>
            <a:ln w="9525" cap="flat" cmpd="sng" algn="ctr">
              <a:solidFill>
                <a:srgbClr val="55992B">
                  <a:shade val="95000"/>
                  <a:satMod val="105000"/>
                </a:srgbClr>
              </a:solidFill>
              <a:prstDash val="solid"/>
            </a:ln>
            <a:effectLst>
              <a:outerShdw blurRad="40000" dist="20000" dir="5400000" rotWithShape="0">
                <a:srgbClr val="000000">
                  <a:alpha val="38000"/>
                </a:srgbClr>
              </a:outerShdw>
            </a:effectLst>
          </p:spPr>
          <p:txBody>
            <a:bodyPr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"/>
                <a:ea typeface="ヒラギノ角ゴ ProN W3"/>
                <a:cs typeface="Gill Sans"/>
                <a:sym typeface="Gill Sans" charset="0"/>
              </a:endParaRPr>
            </a:p>
          </p:txBody>
        </p:sp>
        <p:sp>
          <p:nvSpPr>
            <p:cNvPr id="105" name="TextBox 35"/>
            <p:cNvSpPr txBox="1">
              <a:spLocks noChangeArrowheads="1"/>
            </p:cNvSpPr>
            <p:nvPr/>
          </p:nvSpPr>
          <p:spPr bwMode="auto">
            <a:xfrm>
              <a:off x="571115" y="4119648"/>
              <a:ext cx="999204" cy="36938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 eaLnBrk="0" hangingPunct="0"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1pPr>
              <a:lvl2pPr marL="742950" indent="-285750" eaLnBrk="0" hangingPunct="0"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2pPr>
              <a:lvl3pPr marL="1143000" indent="-228600" eaLnBrk="0" hangingPunct="0"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3pPr>
              <a:lvl4pPr marL="1600200" indent="-228600" eaLnBrk="0" hangingPunct="0"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4pPr>
              <a:lvl5pPr marL="2057400" indent="-228600" eaLnBrk="0" hangingPunct="0"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smtClean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Gill Sans"/>
                  <a:ea typeface="ヒラギノ角ゴ ProN W3" charset="0"/>
                  <a:cs typeface="Gill Sans"/>
                  <a:sym typeface="Gill Sans" charset="0"/>
                </a:rPr>
                <a:t>hashTags</a:t>
              </a:r>
            </a:p>
          </p:txBody>
        </p:sp>
        <p:sp>
          <p:nvSpPr>
            <p:cNvPr id="106" name="Alternate Process 105"/>
            <p:cNvSpPr/>
            <p:nvPr/>
          </p:nvSpPr>
          <p:spPr>
            <a:xfrm>
              <a:off x="1884937" y="4146913"/>
              <a:ext cx="382181" cy="353265"/>
            </a:xfrm>
            <a:prstGeom prst="flowChartAlternateProcess">
              <a:avLst/>
            </a:prstGeom>
            <a:gradFill rotWithShape="1">
              <a:gsLst>
                <a:gs pos="0">
                  <a:srgbClr val="2C9C89">
                    <a:tint val="100000"/>
                    <a:shade val="100000"/>
                    <a:satMod val="130000"/>
                  </a:srgbClr>
                </a:gs>
                <a:gs pos="100000">
                  <a:srgbClr val="2C9C89">
                    <a:tint val="50000"/>
                    <a:shade val="100000"/>
                    <a:satMod val="350000"/>
                  </a:srgbClr>
                </a:gs>
              </a:gsLst>
              <a:lin ang="16200000" scaled="0"/>
            </a:gradFill>
            <a:ln w="9525" cap="flat" cmpd="sng" algn="ctr">
              <a:solidFill>
                <a:srgbClr val="2C9C89">
                  <a:shade val="95000"/>
                  <a:satMod val="105000"/>
                </a:srgbClr>
              </a:solidFill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ill Sans"/>
                <a:ea typeface="ヒラギノ角ゴ ProN W3"/>
                <a:cs typeface="Gill Sans"/>
                <a:sym typeface="Gill Sans" charset="0"/>
              </a:endParaRPr>
            </a:p>
          </p:txBody>
        </p:sp>
        <p:sp>
          <p:nvSpPr>
            <p:cNvPr id="107" name="TextBox 37"/>
            <p:cNvSpPr txBox="1">
              <a:spLocks noChangeArrowheads="1"/>
            </p:cNvSpPr>
            <p:nvPr/>
          </p:nvSpPr>
          <p:spPr bwMode="auto">
            <a:xfrm>
              <a:off x="1817197" y="3578515"/>
              <a:ext cx="517606" cy="36938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rIns="0">
              <a:spAutoFit/>
            </a:bodyPr>
            <a:lstStyle>
              <a:lvl1pPr eaLnBrk="0" hangingPunct="0"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1pPr>
              <a:lvl2pPr marL="742950" indent="-285750" eaLnBrk="0" hangingPunct="0"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2pPr>
              <a:lvl3pPr marL="1143000" indent="-228600" eaLnBrk="0" hangingPunct="0"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3pPr>
              <a:lvl4pPr marL="1600200" indent="-228600" eaLnBrk="0" hangingPunct="0"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4pPr>
              <a:lvl5pPr marL="2057400" indent="-228600" eaLnBrk="0" hangingPunct="0"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9pPr>
            </a:lstStyle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smtClean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Gill Sans"/>
                  <a:ea typeface="ヒラギノ角ゴ ProN W3" charset="0"/>
                  <a:cs typeface="Gill Sans"/>
                  <a:sym typeface="Gill Sans" charset="0"/>
                </a:rPr>
                <a:t>t-1</a:t>
              </a:r>
            </a:p>
          </p:txBody>
        </p:sp>
        <p:sp>
          <p:nvSpPr>
            <p:cNvPr id="108" name="Alternate Process 107"/>
            <p:cNvSpPr/>
            <p:nvPr/>
          </p:nvSpPr>
          <p:spPr>
            <a:xfrm>
              <a:off x="3011835" y="4146913"/>
              <a:ext cx="382181" cy="353265"/>
            </a:xfrm>
            <a:prstGeom prst="flowChartAlternateProcess">
              <a:avLst/>
            </a:prstGeom>
            <a:gradFill rotWithShape="1">
              <a:gsLst>
                <a:gs pos="0">
                  <a:srgbClr val="2C9C89">
                    <a:tint val="100000"/>
                    <a:shade val="100000"/>
                    <a:satMod val="130000"/>
                  </a:srgbClr>
                </a:gs>
                <a:gs pos="100000">
                  <a:srgbClr val="2C9C89">
                    <a:tint val="50000"/>
                    <a:shade val="100000"/>
                    <a:satMod val="350000"/>
                  </a:srgbClr>
                </a:gs>
              </a:gsLst>
              <a:lin ang="16200000" scaled="0"/>
            </a:gradFill>
            <a:ln w="9525" cap="flat" cmpd="sng" algn="ctr">
              <a:solidFill>
                <a:srgbClr val="2C9C89">
                  <a:shade val="95000"/>
                  <a:satMod val="105000"/>
                </a:srgbClr>
              </a:solidFill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ill Sans"/>
                <a:ea typeface="ヒラギノ角ゴ ProN W3"/>
                <a:cs typeface="Gill Sans"/>
                <a:sym typeface="Gill Sans" charset="0"/>
              </a:endParaRPr>
            </a:p>
          </p:txBody>
        </p:sp>
        <p:sp>
          <p:nvSpPr>
            <p:cNvPr id="109" name="TextBox 39"/>
            <p:cNvSpPr txBox="1">
              <a:spLocks noChangeArrowheads="1"/>
            </p:cNvSpPr>
            <p:nvPr/>
          </p:nvSpPr>
          <p:spPr bwMode="auto">
            <a:xfrm>
              <a:off x="2943991" y="3586566"/>
              <a:ext cx="517606" cy="36938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rIns="0">
              <a:spAutoFit/>
            </a:bodyPr>
            <a:lstStyle>
              <a:lvl1pPr eaLnBrk="0" hangingPunct="0"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1pPr>
              <a:lvl2pPr marL="742950" indent="-285750" eaLnBrk="0" hangingPunct="0"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2pPr>
              <a:lvl3pPr marL="1143000" indent="-228600" eaLnBrk="0" hangingPunct="0"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3pPr>
              <a:lvl4pPr marL="1600200" indent="-228600" eaLnBrk="0" hangingPunct="0"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4pPr>
              <a:lvl5pPr marL="2057400" indent="-228600" eaLnBrk="0" hangingPunct="0"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9pPr>
            </a:lstStyle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smtClean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Gill Sans"/>
                  <a:ea typeface="ヒラギノ角ゴ ProN W3" charset="0"/>
                  <a:cs typeface="Gill Sans"/>
                  <a:sym typeface="Gill Sans" charset="0"/>
                </a:rPr>
                <a:t>t</a:t>
              </a:r>
            </a:p>
          </p:txBody>
        </p:sp>
        <p:sp>
          <p:nvSpPr>
            <p:cNvPr id="110" name="Alternate Process 109"/>
            <p:cNvSpPr/>
            <p:nvPr/>
          </p:nvSpPr>
          <p:spPr>
            <a:xfrm>
              <a:off x="4138733" y="4146913"/>
              <a:ext cx="381586" cy="353265"/>
            </a:xfrm>
            <a:prstGeom prst="flowChartAlternateProcess">
              <a:avLst/>
            </a:prstGeom>
            <a:gradFill rotWithShape="1">
              <a:gsLst>
                <a:gs pos="0">
                  <a:srgbClr val="2C9C89">
                    <a:tint val="100000"/>
                    <a:shade val="100000"/>
                    <a:satMod val="130000"/>
                  </a:srgbClr>
                </a:gs>
                <a:gs pos="100000">
                  <a:srgbClr val="2C9C89">
                    <a:tint val="50000"/>
                    <a:shade val="100000"/>
                    <a:satMod val="350000"/>
                  </a:srgbClr>
                </a:gs>
              </a:gsLst>
              <a:lin ang="16200000" scaled="0"/>
            </a:gradFill>
            <a:ln w="9525" cap="flat" cmpd="sng" algn="ctr">
              <a:solidFill>
                <a:srgbClr val="2C9C89">
                  <a:shade val="95000"/>
                  <a:satMod val="105000"/>
                </a:srgbClr>
              </a:solidFill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ill Sans"/>
                <a:ea typeface="ヒラギノ角ゴ ProN W3"/>
                <a:cs typeface="Gill Sans"/>
                <a:sym typeface="Gill Sans" charset="0"/>
              </a:endParaRPr>
            </a:p>
          </p:txBody>
        </p:sp>
        <p:sp>
          <p:nvSpPr>
            <p:cNvPr id="111" name="TextBox 41"/>
            <p:cNvSpPr txBox="1">
              <a:spLocks noChangeArrowheads="1"/>
            </p:cNvSpPr>
            <p:nvPr/>
          </p:nvSpPr>
          <p:spPr bwMode="auto">
            <a:xfrm>
              <a:off x="4070785" y="3586566"/>
              <a:ext cx="517606" cy="36938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rIns="0">
              <a:spAutoFit/>
            </a:bodyPr>
            <a:lstStyle>
              <a:lvl1pPr eaLnBrk="0" hangingPunct="0"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1pPr>
              <a:lvl2pPr marL="742950" indent="-285750" eaLnBrk="0" hangingPunct="0"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2pPr>
              <a:lvl3pPr marL="1143000" indent="-228600" eaLnBrk="0" hangingPunct="0"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3pPr>
              <a:lvl4pPr marL="1600200" indent="-228600" eaLnBrk="0" hangingPunct="0"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4pPr>
              <a:lvl5pPr marL="2057400" indent="-228600" eaLnBrk="0" hangingPunct="0"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9pPr>
            </a:lstStyle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smtClean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Gill Sans"/>
                  <a:ea typeface="ヒラギノ角ゴ ProN W3" charset="0"/>
                  <a:cs typeface="Gill Sans"/>
                  <a:sym typeface="Gill Sans" charset="0"/>
                </a:rPr>
                <a:t>t+1</a:t>
              </a:r>
            </a:p>
          </p:txBody>
        </p:sp>
        <p:sp>
          <p:nvSpPr>
            <p:cNvPr id="112" name="Alternate Process 111"/>
            <p:cNvSpPr/>
            <p:nvPr/>
          </p:nvSpPr>
          <p:spPr>
            <a:xfrm>
              <a:off x="5265631" y="4146913"/>
              <a:ext cx="381586" cy="353265"/>
            </a:xfrm>
            <a:prstGeom prst="flowChartAlternateProcess">
              <a:avLst/>
            </a:prstGeom>
            <a:gradFill rotWithShape="1">
              <a:gsLst>
                <a:gs pos="0">
                  <a:srgbClr val="2C9C89">
                    <a:tint val="100000"/>
                    <a:shade val="100000"/>
                    <a:satMod val="130000"/>
                  </a:srgbClr>
                </a:gs>
                <a:gs pos="100000">
                  <a:srgbClr val="2C9C89">
                    <a:tint val="50000"/>
                    <a:shade val="100000"/>
                    <a:satMod val="350000"/>
                  </a:srgbClr>
                </a:gs>
              </a:gsLst>
              <a:lin ang="16200000" scaled="0"/>
            </a:gradFill>
            <a:ln w="9525" cap="flat" cmpd="sng" algn="ctr">
              <a:solidFill>
                <a:srgbClr val="2C9C89">
                  <a:shade val="95000"/>
                  <a:satMod val="105000"/>
                </a:srgbClr>
              </a:solidFill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ill Sans"/>
                <a:ea typeface="ヒラギノ角ゴ ProN W3"/>
                <a:cs typeface="Gill Sans"/>
                <a:sym typeface="Gill Sans" charset="0"/>
              </a:endParaRPr>
            </a:p>
          </p:txBody>
        </p:sp>
        <p:sp>
          <p:nvSpPr>
            <p:cNvPr id="113" name="TextBox 43"/>
            <p:cNvSpPr txBox="1">
              <a:spLocks noChangeArrowheads="1"/>
            </p:cNvSpPr>
            <p:nvPr/>
          </p:nvSpPr>
          <p:spPr bwMode="auto">
            <a:xfrm>
              <a:off x="5197579" y="3578515"/>
              <a:ext cx="517606" cy="36938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rIns="0">
              <a:spAutoFit/>
            </a:bodyPr>
            <a:lstStyle>
              <a:lvl1pPr eaLnBrk="0" hangingPunct="0"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1pPr>
              <a:lvl2pPr marL="742950" indent="-285750" eaLnBrk="0" hangingPunct="0"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2pPr>
              <a:lvl3pPr marL="1143000" indent="-228600" eaLnBrk="0" hangingPunct="0"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3pPr>
              <a:lvl4pPr marL="1600200" indent="-228600" eaLnBrk="0" hangingPunct="0"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4pPr>
              <a:lvl5pPr marL="2057400" indent="-228600" eaLnBrk="0" hangingPunct="0"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9pPr>
            </a:lstStyle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smtClean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Gill Sans"/>
                  <a:ea typeface="ヒラギノ角ゴ ProN W3" charset="0"/>
                  <a:cs typeface="Gill Sans"/>
                  <a:sym typeface="Gill Sans" charset="0"/>
                </a:rPr>
                <a:t>t+2</a:t>
              </a:r>
            </a:p>
          </p:txBody>
        </p:sp>
        <p:sp>
          <p:nvSpPr>
            <p:cNvPr id="114" name="Alternate Process 113"/>
            <p:cNvSpPr/>
            <p:nvPr/>
          </p:nvSpPr>
          <p:spPr>
            <a:xfrm>
              <a:off x="6391934" y="4147708"/>
              <a:ext cx="382181" cy="353264"/>
            </a:xfrm>
            <a:prstGeom prst="flowChartAlternateProcess">
              <a:avLst/>
            </a:prstGeom>
            <a:gradFill rotWithShape="1">
              <a:gsLst>
                <a:gs pos="0">
                  <a:srgbClr val="2C9C89">
                    <a:tint val="100000"/>
                    <a:shade val="100000"/>
                    <a:satMod val="130000"/>
                  </a:srgbClr>
                </a:gs>
                <a:gs pos="100000">
                  <a:srgbClr val="2C9C89">
                    <a:tint val="50000"/>
                    <a:shade val="100000"/>
                    <a:satMod val="350000"/>
                  </a:srgbClr>
                </a:gs>
              </a:gsLst>
              <a:lin ang="16200000" scaled="0"/>
            </a:gradFill>
            <a:ln w="9525" cap="flat" cmpd="sng" algn="ctr">
              <a:solidFill>
                <a:srgbClr val="2C9C89">
                  <a:shade val="95000"/>
                  <a:satMod val="105000"/>
                </a:srgbClr>
              </a:solidFill>
              <a:prstDash val="soli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ill Sans"/>
                <a:ea typeface="ヒラギノ角ゴ ProN W3"/>
                <a:cs typeface="Gill Sans"/>
                <a:sym typeface="Gill Sans" charset="0"/>
              </a:endParaRPr>
            </a:p>
          </p:txBody>
        </p:sp>
        <p:sp>
          <p:nvSpPr>
            <p:cNvPr id="115" name="TextBox 47"/>
            <p:cNvSpPr txBox="1">
              <a:spLocks noChangeArrowheads="1"/>
            </p:cNvSpPr>
            <p:nvPr/>
          </p:nvSpPr>
          <p:spPr bwMode="auto">
            <a:xfrm>
              <a:off x="6324373" y="3578515"/>
              <a:ext cx="517606" cy="36938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rIns="0">
              <a:spAutoFit/>
            </a:bodyPr>
            <a:lstStyle>
              <a:lvl1pPr eaLnBrk="0" hangingPunct="0"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1pPr>
              <a:lvl2pPr marL="742950" indent="-285750" eaLnBrk="0" hangingPunct="0"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2pPr>
              <a:lvl3pPr marL="1143000" indent="-228600" eaLnBrk="0" hangingPunct="0"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3pPr>
              <a:lvl4pPr marL="1600200" indent="-228600" eaLnBrk="0" hangingPunct="0"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4pPr>
              <a:lvl5pPr marL="2057400" indent="-228600" eaLnBrk="0" hangingPunct="0"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9pPr>
            </a:lstStyle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smtClean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Gill Sans"/>
                  <a:ea typeface="ヒラギノ角ゴ ProN W3" charset="0"/>
                  <a:cs typeface="Gill Sans"/>
                  <a:sym typeface="Gill Sans" charset="0"/>
                </a:rPr>
                <a:t>t+3</a:t>
              </a:r>
            </a:p>
          </p:txBody>
        </p:sp>
        <p:sp>
          <p:nvSpPr>
            <p:cNvPr id="116" name="Alternate Process 115"/>
            <p:cNvSpPr/>
            <p:nvPr/>
          </p:nvSpPr>
          <p:spPr>
            <a:xfrm>
              <a:off x="6391934" y="5142404"/>
              <a:ext cx="382181" cy="352471"/>
            </a:xfrm>
            <a:prstGeom prst="flowChartAlternateProcess">
              <a:avLst/>
            </a:prstGeom>
            <a:gradFill rotWithShape="1">
              <a:gsLst>
                <a:gs pos="0">
                  <a:srgbClr val="55992B">
                    <a:tint val="50000"/>
                    <a:satMod val="300000"/>
                  </a:srgbClr>
                </a:gs>
                <a:gs pos="35000">
                  <a:srgbClr val="55992B">
                    <a:tint val="37000"/>
                    <a:satMod val="300000"/>
                  </a:srgbClr>
                </a:gs>
                <a:gs pos="100000">
                  <a:srgbClr val="55992B">
                    <a:tint val="15000"/>
                    <a:satMod val="350000"/>
                  </a:srgbClr>
                </a:gs>
              </a:gsLst>
              <a:lin ang="16200000" scaled="1"/>
            </a:gradFill>
            <a:ln w="9525" cap="flat" cmpd="sng" algn="ctr">
              <a:solidFill>
                <a:srgbClr val="55992B">
                  <a:shade val="95000"/>
                  <a:satMod val="105000"/>
                </a:srgbClr>
              </a:solidFill>
              <a:prstDash val="solid"/>
            </a:ln>
            <a:effectLst>
              <a:outerShdw blurRad="40000" dist="20000" dir="5400000" rotWithShape="0">
                <a:srgbClr val="000000">
                  <a:alpha val="38000"/>
                </a:srgbClr>
              </a:outerShdw>
            </a:effectLst>
          </p:spPr>
          <p:txBody>
            <a:bodyPr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ill Sans"/>
                <a:ea typeface="ヒラギノ角ゴ ProN W3"/>
                <a:cs typeface="Gill Sans"/>
                <a:sym typeface="Gill Sans" charset="0"/>
              </a:endParaRPr>
            </a:p>
          </p:txBody>
        </p:sp>
        <p:cxnSp>
          <p:nvCxnSpPr>
            <p:cNvPr id="117" name="Straight Arrow Connector 116"/>
            <p:cNvCxnSpPr>
              <a:stCxn id="114" idx="2"/>
              <a:endCxn id="116" idx="0"/>
            </p:cNvCxnSpPr>
            <p:nvPr/>
          </p:nvCxnSpPr>
          <p:spPr>
            <a:xfrm>
              <a:off x="6583025" y="4500972"/>
              <a:ext cx="0" cy="641433"/>
            </a:xfrm>
            <a:prstGeom prst="straightConnector1">
              <a:avLst/>
            </a:prstGeom>
            <a:noFill/>
            <a:ln w="57150" cap="flat" cmpd="sng" algn="ctr">
              <a:solidFill>
                <a:sysClr val="windowText" lastClr="000000"/>
              </a:solidFill>
              <a:prstDash val="solid"/>
              <a:tailEnd type="arrow"/>
            </a:ln>
            <a:effectLst/>
          </p:spPr>
        </p:cxnSp>
        <p:cxnSp>
          <p:nvCxnSpPr>
            <p:cNvPr id="118" name="Straight Arrow Connector 117"/>
            <p:cNvCxnSpPr>
              <a:stCxn id="112" idx="2"/>
              <a:endCxn id="101" idx="0"/>
            </p:cNvCxnSpPr>
            <p:nvPr/>
          </p:nvCxnSpPr>
          <p:spPr>
            <a:xfrm>
              <a:off x="5456126" y="4500178"/>
              <a:ext cx="7739" cy="628731"/>
            </a:xfrm>
            <a:prstGeom prst="straightConnector1">
              <a:avLst/>
            </a:prstGeom>
            <a:noFill/>
            <a:ln w="57150" cap="flat" cmpd="sng" algn="ctr">
              <a:solidFill>
                <a:sysClr val="windowText" lastClr="000000"/>
              </a:solidFill>
              <a:prstDash val="solid"/>
              <a:tailEnd type="arrow"/>
            </a:ln>
            <a:effectLst/>
          </p:spPr>
        </p:cxnSp>
        <p:cxnSp>
          <p:nvCxnSpPr>
            <p:cNvPr id="119" name="Straight Arrow Connector 118"/>
            <p:cNvCxnSpPr>
              <a:stCxn id="106" idx="2"/>
              <a:endCxn id="104" idx="0"/>
            </p:cNvCxnSpPr>
            <p:nvPr/>
          </p:nvCxnSpPr>
          <p:spPr>
            <a:xfrm>
              <a:off x="2076027" y="4500178"/>
              <a:ext cx="7144" cy="624762"/>
            </a:xfrm>
            <a:prstGeom prst="straightConnector1">
              <a:avLst/>
            </a:prstGeom>
            <a:noFill/>
            <a:ln w="57150" cap="flat" cmpd="sng" algn="ctr">
              <a:solidFill>
                <a:sysClr val="windowText" lastClr="000000"/>
              </a:solidFill>
              <a:prstDash val="solid"/>
              <a:tailEnd type="arrow"/>
            </a:ln>
            <a:effectLst/>
          </p:spPr>
        </p:cxnSp>
        <p:cxnSp>
          <p:nvCxnSpPr>
            <p:cNvPr id="120" name="Straight Arrow Connector 119"/>
            <p:cNvCxnSpPr>
              <a:stCxn id="108" idx="2"/>
              <a:endCxn id="103" idx="0"/>
            </p:cNvCxnSpPr>
            <p:nvPr/>
          </p:nvCxnSpPr>
          <p:spPr>
            <a:xfrm>
              <a:off x="3202925" y="4500178"/>
              <a:ext cx="7144" cy="624762"/>
            </a:xfrm>
            <a:prstGeom prst="straightConnector1">
              <a:avLst/>
            </a:prstGeom>
            <a:noFill/>
            <a:ln w="57150" cap="flat" cmpd="sng" algn="ctr">
              <a:solidFill>
                <a:sysClr val="windowText" lastClr="000000"/>
              </a:solidFill>
              <a:prstDash val="solid"/>
              <a:tailEnd type="arrow"/>
            </a:ln>
            <a:effectLst/>
          </p:spPr>
        </p:cxnSp>
        <p:cxnSp>
          <p:nvCxnSpPr>
            <p:cNvPr id="121" name="Straight Arrow Connector 120"/>
            <p:cNvCxnSpPr>
              <a:stCxn id="110" idx="2"/>
              <a:endCxn id="102" idx="0"/>
            </p:cNvCxnSpPr>
            <p:nvPr/>
          </p:nvCxnSpPr>
          <p:spPr>
            <a:xfrm>
              <a:off x="4329823" y="4500178"/>
              <a:ext cx="7144" cy="624762"/>
            </a:xfrm>
            <a:prstGeom prst="straightConnector1">
              <a:avLst/>
            </a:prstGeom>
            <a:noFill/>
            <a:ln w="57150" cap="flat" cmpd="sng" algn="ctr">
              <a:solidFill>
                <a:sysClr val="windowText" lastClr="000000"/>
              </a:solidFill>
              <a:prstDash val="solid"/>
              <a:tailEnd type="arrow"/>
            </a:ln>
            <a:effectLst/>
          </p:spPr>
        </p:cxnSp>
      </p:grpSp>
      <p:grpSp>
        <p:nvGrpSpPr>
          <p:cNvPr id="122" name="Group 121"/>
          <p:cNvGrpSpPr>
            <a:grpSpLocks/>
          </p:cNvGrpSpPr>
          <p:nvPr/>
        </p:nvGrpSpPr>
        <p:grpSpPr bwMode="auto">
          <a:xfrm>
            <a:off x="1897262" y="3884613"/>
            <a:ext cx="5156001" cy="1761111"/>
            <a:chOff x="1897002" y="5125009"/>
            <a:chExt cx="5155755" cy="1761038"/>
          </a:xfrm>
        </p:grpSpPr>
        <p:cxnSp>
          <p:nvCxnSpPr>
            <p:cNvPr id="123" name="Straight Arrow Connector 122"/>
            <p:cNvCxnSpPr>
              <a:endCxn id="138" idx="1"/>
            </p:cNvCxnSpPr>
            <p:nvPr/>
          </p:nvCxnSpPr>
          <p:spPr>
            <a:xfrm>
              <a:off x="5659792" y="6534651"/>
              <a:ext cx="736962" cy="15874"/>
            </a:xfrm>
            <a:prstGeom prst="straightConnector1">
              <a:avLst/>
            </a:prstGeom>
            <a:noFill/>
            <a:ln w="57150" cap="flat" cmpd="sng" algn="ctr">
              <a:solidFill>
                <a:sysClr val="windowText" lastClr="000000"/>
              </a:solidFill>
              <a:prstDash val="solid"/>
              <a:tailEnd type="arrow"/>
            </a:ln>
            <a:effectLst/>
          </p:spPr>
        </p:cxnSp>
        <p:cxnSp>
          <p:nvCxnSpPr>
            <p:cNvPr id="124" name="Straight Arrow Connector 123"/>
            <p:cNvCxnSpPr>
              <a:stCxn id="137" idx="2"/>
              <a:endCxn id="138" idx="0"/>
            </p:cNvCxnSpPr>
            <p:nvPr/>
          </p:nvCxnSpPr>
          <p:spPr>
            <a:xfrm>
              <a:off x="6587840" y="5494881"/>
              <a:ext cx="0" cy="879439"/>
            </a:xfrm>
            <a:prstGeom prst="straightConnector1">
              <a:avLst/>
            </a:prstGeom>
            <a:noFill/>
            <a:ln w="57150" cap="flat" cmpd="sng" algn="ctr">
              <a:solidFill>
                <a:sysClr val="windowText" lastClr="000000"/>
              </a:solidFill>
              <a:prstDash val="solid"/>
              <a:tailEnd type="arrow"/>
            </a:ln>
            <a:effectLst/>
          </p:spPr>
        </p:cxnSp>
        <p:sp>
          <p:nvSpPr>
            <p:cNvPr id="125" name="TextBox 61"/>
            <p:cNvSpPr txBox="1">
              <a:spLocks noChangeArrowheads="1"/>
            </p:cNvSpPr>
            <p:nvPr/>
          </p:nvSpPr>
          <p:spPr bwMode="auto">
            <a:xfrm>
              <a:off x="6476549" y="5592784"/>
              <a:ext cx="576208" cy="56936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bIns="0">
              <a:spAutoFit/>
            </a:bodyPr>
            <a:lstStyle>
              <a:lvl1pPr eaLnBrk="0" hangingPunct="0"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1pPr>
              <a:lvl2pPr marL="742950" indent="-285750" eaLnBrk="0" hangingPunct="0"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2pPr>
              <a:lvl3pPr marL="1143000" indent="-228600" eaLnBrk="0" hangingPunct="0"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3pPr>
              <a:lvl4pPr marL="1600200" indent="-228600" eaLnBrk="0" hangingPunct="0"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4pPr>
              <a:lvl5pPr marL="2057400" indent="-228600" eaLnBrk="0" hangingPunct="0"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9pPr>
            </a:lstStyle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3400" b="0" i="0" u="none" strike="noStrike" kern="0" cap="none" spc="0" normalizeH="0" baseline="0" noProof="0" smtClean="0">
                  <a:ln>
                    <a:noFill/>
                  </a:ln>
                  <a:solidFill>
                    <a:srgbClr val="0000FF"/>
                  </a:solidFill>
                  <a:effectLst/>
                  <a:uLnTx/>
                  <a:uFillTx/>
                  <a:latin typeface="Gill Sans"/>
                  <a:ea typeface="ヒラギノ角ゴ ProN W3" charset="0"/>
                  <a:cs typeface="Gill Sans"/>
                  <a:sym typeface="Gill Sans" charset="0"/>
                </a:rPr>
                <a:t>+</a:t>
              </a:r>
            </a:p>
          </p:txBody>
        </p:sp>
        <p:sp>
          <p:nvSpPr>
            <p:cNvPr id="126" name="TextBox 62"/>
            <p:cNvSpPr txBox="1">
              <a:spLocks noChangeArrowheads="1"/>
            </p:cNvSpPr>
            <p:nvPr/>
          </p:nvSpPr>
          <p:spPr bwMode="auto">
            <a:xfrm>
              <a:off x="5803812" y="6316684"/>
              <a:ext cx="269751" cy="56936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bIns="0">
              <a:spAutoFit/>
            </a:bodyPr>
            <a:lstStyle>
              <a:lvl1pPr eaLnBrk="0" hangingPunct="0"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1pPr>
              <a:lvl2pPr marL="742950" indent="-285750" eaLnBrk="0" hangingPunct="0"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2pPr>
              <a:lvl3pPr marL="1143000" indent="-228600" eaLnBrk="0" hangingPunct="0"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3pPr>
              <a:lvl4pPr marL="1600200" indent="-228600" eaLnBrk="0" hangingPunct="0"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4pPr>
              <a:lvl5pPr marL="2057400" indent="-228600" eaLnBrk="0" hangingPunct="0"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3400" b="0" i="0" u="none" strike="noStrike" kern="0" cap="none" spc="0" normalizeH="0" baseline="0" noProof="0" smtClean="0">
                  <a:ln>
                    <a:noFill/>
                  </a:ln>
                  <a:solidFill>
                    <a:srgbClr val="0000FF"/>
                  </a:solidFill>
                  <a:effectLst/>
                  <a:uLnTx/>
                  <a:uFillTx/>
                  <a:latin typeface="Gill Sans"/>
                  <a:ea typeface="ヒラギノ角ゴ ProN W3" charset="0"/>
                  <a:cs typeface="Gill Sans"/>
                  <a:sym typeface="Gill Sans" charset="0"/>
                </a:rPr>
                <a:t>+</a:t>
              </a:r>
            </a:p>
          </p:txBody>
        </p:sp>
        <p:sp>
          <p:nvSpPr>
            <p:cNvPr id="127" name="TextBox 63"/>
            <p:cNvSpPr txBox="1">
              <a:spLocks noChangeArrowheads="1"/>
            </p:cNvSpPr>
            <p:nvPr/>
          </p:nvSpPr>
          <p:spPr bwMode="auto">
            <a:xfrm>
              <a:off x="5732068" y="5722101"/>
              <a:ext cx="576208" cy="61552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1pPr>
              <a:lvl2pPr marL="742950" indent="-285750" eaLnBrk="0" hangingPunct="0"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2pPr>
              <a:lvl3pPr marL="1143000" indent="-228600" eaLnBrk="0" hangingPunct="0"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3pPr>
              <a:lvl4pPr marL="1600200" indent="-228600" eaLnBrk="0" hangingPunct="0"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4pPr>
              <a:lvl5pPr marL="2057400" indent="-228600" eaLnBrk="0" hangingPunct="0"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1200">
                  <a:solidFill>
                    <a:srgbClr val="000000"/>
                  </a:solidFill>
                  <a:latin typeface="Gill Sans" charset="0"/>
                  <a:ea typeface="ヒラギノ角ゴ ProN W3" charset="0"/>
                  <a:cs typeface="ヒラギノ角ゴ ProN W3" charset="0"/>
                  <a:sym typeface="Gill Sans" charset="0"/>
                </a:defRPr>
              </a:lvl9pPr>
            </a:lstStyle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3400" b="0" i="0" u="none" strike="noStrike" kern="0" cap="none" spc="0" normalizeH="0" baseline="0" noProof="0" smtClean="0">
                  <a:ln>
                    <a:noFill/>
                  </a:ln>
                  <a:solidFill>
                    <a:srgbClr val="0000FF"/>
                  </a:solidFill>
                  <a:effectLst/>
                  <a:uLnTx/>
                  <a:uFillTx/>
                  <a:latin typeface="Gill Sans"/>
                  <a:ea typeface="ヒラギノ角ゴ ProN W3" charset="0"/>
                  <a:cs typeface="Gill Sans"/>
                  <a:sym typeface="Gill Sans" charset="0"/>
                </a:rPr>
                <a:t>–</a:t>
              </a:r>
            </a:p>
          </p:txBody>
        </p:sp>
        <p:grpSp>
          <p:nvGrpSpPr>
            <p:cNvPr id="128" name="Group 117"/>
            <p:cNvGrpSpPr>
              <a:grpSpLocks/>
            </p:cNvGrpSpPr>
            <p:nvPr/>
          </p:nvGrpSpPr>
          <p:grpSpPr bwMode="auto">
            <a:xfrm>
              <a:off x="1897002" y="5125009"/>
              <a:ext cx="4881924" cy="1601721"/>
              <a:chOff x="2044567" y="5761209"/>
              <a:chExt cx="4881924" cy="1601721"/>
            </a:xfrm>
          </p:grpSpPr>
          <p:sp>
            <p:nvSpPr>
              <p:cNvPr id="130" name="Alternate Process 129"/>
              <p:cNvSpPr/>
              <p:nvPr/>
            </p:nvSpPr>
            <p:spPr>
              <a:xfrm>
                <a:off x="3171440" y="5761209"/>
                <a:ext cx="382172" cy="352410"/>
              </a:xfrm>
              <a:prstGeom prst="flowChartAlternateProcess">
                <a:avLst/>
              </a:prstGeom>
              <a:solidFill>
                <a:sysClr val="window" lastClr="FFFFFF"/>
              </a:solidFill>
              <a:ln w="12700" cap="flat" cmpd="sng" algn="ctr">
                <a:solidFill>
                  <a:sysClr val="windowText" lastClr="000000"/>
                </a:solidFill>
                <a:prstDash val="dash"/>
              </a:ln>
              <a:effectLst/>
            </p:spPr>
            <p:txBody>
              <a:bodyPr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Gill Sans"/>
                  <a:ea typeface="ヒラギノ角ゴ ProN W3"/>
                  <a:cs typeface="Gill Sans"/>
                  <a:sym typeface="Gill Sans" charset="0"/>
                </a:endParaRPr>
              </a:p>
            </p:txBody>
          </p:sp>
          <p:sp>
            <p:nvSpPr>
              <p:cNvPr id="131" name="Alternate Process 130"/>
              <p:cNvSpPr/>
              <p:nvPr/>
            </p:nvSpPr>
            <p:spPr>
              <a:xfrm>
                <a:off x="5425185" y="5765178"/>
                <a:ext cx="381577" cy="353204"/>
              </a:xfrm>
              <a:prstGeom prst="flowChartAlternateProcess">
                <a:avLst/>
              </a:prstGeom>
              <a:solidFill>
                <a:sysClr val="window" lastClr="FFFFFF"/>
              </a:solidFill>
              <a:ln w="12700" cap="flat" cmpd="sng" algn="ctr">
                <a:solidFill>
                  <a:sysClr val="windowText" lastClr="000000"/>
                </a:solidFill>
                <a:prstDash val="dash"/>
              </a:ln>
              <a:effectLst/>
            </p:spPr>
            <p:txBody>
              <a:bodyPr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Gill Sans"/>
                  <a:ea typeface="ヒラギノ角ゴ ProN W3"/>
                  <a:cs typeface="Gill Sans"/>
                  <a:sym typeface="Gill Sans" charset="0"/>
                </a:endParaRPr>
              </a:p>
            </p:txBody>
          </p:sp>
          <p:sp>
            <p:nvSpPr>
              <p:cNvPr id="132" name="Alternate Process 131"/>
              <p:cNvSpPr/>
              <p:nvPr/>
            </p:nvSpPr>
            <p:spPr>
              <a:xfrm>
                <a:off x="4298312" y="5761209"/>
                <a:ext cx="382172" cy="352410"/>
              </a:xfrm>
              <a:prstGeom prst="flowChartAlternateProcess">
                <a:avLst/>
              </a:prstGeom>
              <a:solidFill>
                <a:sysClr val="window" lastClr="FFFFFF"/>
              </a:solidFill>
              <a:ln w="12700" cap="flat" cmpd="sng" algn="ctr">
                <a:solidFill>
                  <a:sysClr val="windowText" lastClr="000000"/>
                </a:solidFill>
                <a:prstDash val="dash"/>
              </a:ln>
              <a:effectLst/>
            </p:spPr>
            <p:txBody>
              <a:bodyPr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Gill Sans"/>
                  <a:ea typeface="ヒラギノ角ゴ ProN W3"/>
                  <a:cs typeface="Gill Sans"/>
                  <a:sym typeface="Gill Sans" charset="0"/>
                </a:endParaRPr>
              </a:p>
            </p:txBody>
          </p:sp>
          <p:sp>
            <p:nvSpPr>
              <p:cNvPr id="133" name="Alternate Process 132"/>
              <p:cNvSpPr/>
              <p:nvPr/>
            </p:nvSpPr>
            <p:spPr>
              <a:xfrm>
                <a:off x="2044567" y="5761209"/>
                <a:ext cx="382172" cy="352410"/>
              </a:xfrm>
              <a:prstGeom prst="flowChartAlternateProcess">
                <a:avLst/>
              </a:prstGeom>
              <a:gradFill rotWithShape="1">
                <a:gsLst>
                  <a:gs pos="0">
                    <a:srgbClr val="55992B">
                      <a:tint val="50000"/>
                      <a:satMod val="300000"/>
                    </a:srgbClr>
                  </a:gs>
                  <a:gs pos="35000">
                    <a:srgbClr val="55992B">
                      <a:tint val="37000"/>
                      <a:satMod val="300000"/>
                    </a:srgbClr>
                  </a:gs>
                  <a:gs pos="100000">
                    <a:srgbClr val="55992B">
                      <a:tint val="15000"/>
                      <a:satMod val="350000"/>
                    </a:srgbClr>
                  </a:gs>
                </a:gsLst>
                <a:lin ang="16200000" scaled="1"/>
              </a:gradFill>
              <a:ln w="9525" cap="flat" cmpd="sng" algn="ctr">
                <a:solidFill>
                  <a:srgbClr val="55992B">
                    <a:shade val="95000"/>
                    <a:satMod val="105000"/>
                  </a:srgbClr>
                </a:solidFill>
                <a:prstDash val="solid"/>
              </a:ln>
              <a:effectLst>
                <a:outerShdw blurRad="400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Gill Sans"/>
                  <a:ea typeface="ヒラギノ角ゴ ProN W3"/>
                  <a:cs typeface="Gill Sans"/>
                  <a:sym typeface="Gill Sans" charset="0"/>
                </a:endParaRPr>
              </a:p>
            </p:txBody>
          </p:sp>
          <p:sp>
            <p:nvSpPr>
              <p:cNvPr id="134" name="Alternate Process 133"/>
              <p:cNvSpPr/>
              <p:nvPr/>
            </p:nvSpPr>
            <p:spPr>
              <a:xfrm>
                <a:off x="4298312" y="6994646"/>
                <a:ext cx="382172" cy="353204"/>
              </a:xfrm>
              <a:prstGeom prst="flowChartAlternateProcess">
                <a:avLst/>
              </a:prstGeom>
              <a:solidFill>
                <a:sysClr val="window" lastClr="FFFFFF"/>
              </a:solidFill>
              <a:ln w="12700" cap="flat" cmpd="sng" algn="ctr">
                <a:solidFill>
                  <a:sysClr val="windowText" lastClr="000000"/>
                </a:solidFill>
                <a:prstDash val="dash"/>
              </a:ln>
              <a:effectLst/>
            </p:spPr>
            <p:txBody>
              <a:bodyPr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Gill Sans"/>
                  <a:ea typeface="ヒラギノ角ゴ ProN W3"/>
                  <a:cs typeface="Gill Sans"/>
                  <a:sym typeface="Gill Sans" charset="0"/>
                </a:endParaRPr>
              </a:p>
            </p:txBody>
          </p:sp>
          <p:sp>
            <p:nvSpPr>
              <p:cNvPr id="135" name="Alternate Process 134"/>
              <p:cNvSpPr/>
              <p:nvPr/>
            </p:nvSpPr>
            <p:spPr>
              <a:xfrm>
                <a:off x="3171440" y="6994646"/>
                <a:ext cx="382172" cy="353204"/>
              </a:xfrm>
              <a:prstGeom prst="flowChartAlternateProcess">
                <a:avLst/>
              </a:prstGeom>
              <a:solidFill>
                <a:sysClr val="window" lastClr="FFFFFF"/>
              </a:solidFill>
              <a:ln w="12700" cap="flat" cmpd="sng" algn="ctr">
                <a:solidFill>
                  <a:sysClr val="windowText" lastClr="000000"/>
                </a:solidFill>
                <a:prstDash val="dash"/>
              </a:ln>
              <a:effectLst/>
            </p:spPr>
            <p:txBody>
              <a:bodyPr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Gill Sans"/>
                  <a:ea typeface="ヒラギノ角ゴ ProN W3"/>
                  <a:cs typeface="Gill Sans"/>
                  <a:sym typeface="Gill Sans" charset="0"/>
                </a:endParaRPr>
              </a:p>
            </p:txBody>
          </p:sp>
          <p:sp>
            <p:nvSpPr>
              <p:cNvPr id="136" name="Alternate Process 135"/>
              <p:cNvSpPr/>
              <p:nvPr/>
            </p:nvSpPr>
            <p:spPr>
              <a:xfrm>
                <a:off x="2044567" y="6994646"/>
                <a:ext cx="382172" cy="353204"/>
              </a:xfrm>
              <a:prstGeom prst="flowChartAlternateProcess">
                <a:avLst/>
              </a:prstGeom>
              <a:solidFill>
                <a:sysClr val="window" lastClr="FFFFFF"/>
              </a:solidFill>
              <a:ln w="12700" cap="flat" cmpd="sng" algn="ctr">
                <a:solidFill>
                  <a:sysClr val="windowText" lastClr="000000"/>
                </a:solidFill>
                <a:prstDash val="dash"/>
              </a:ln>
              <a:effectLst/>
            </p:spPr>
            <p:txBody>
              <a:bodyPr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Gill Sans"/>
                  <a:ea typeface="ヒラギノ角ゴ ProN W3"/>
                  <a:cs typeface="Gill Sans"/>
                  <a:sym typeface="Gill Sans" charset="0"/>
                </a:endParaRPr>
              </a:p>
            </p:txBody>
          </p:sp>
          <p:sp>
            <p:nvSpPr>
              <p:cNvPr id="137" name="Alternate Process 136"/>
              <p:cNvSpPr/>
              <p:nvPr/>
            </p:nvSpPr>
            <p:spPr>
              <a:xfrm>
                <a:off x="6544319" y="5778671"/>
                <a:ext cx="382172" cy="352410"/>
              </a:xfrm>
              <a:prstGeom prst="flowChartAlternateProcess">
                <a:avLst/>
              </a:prstGeom>
              <a:gradFill rotWithShape="1">
                <a:gsLst>
                  <a:gs pos="0">
                    <a:srgbClr val="55992B">
                      <a:tint val="50000"/>
                      <a:satMod val="300000"/>
                    </a:srgbClr>
                  </a:gs>
                  <a:gs pos="35000">
                    <a:srgbClr val="55992B">
                      <a:tint val="37000"/>
                      <a:satMod val="300000"/>
                    </a:srgbClr>
                  </a:gs>
                  <a:gs pos="100000">
                    <a:srgbClr val="55992B">
                      <a:tint val="15000"/>
                      <a:satMod val="350000"/>
                    </a:srgbClr>
                  </a:gs>
                </a:gsLst>
                <a:lin ang="16200000" scaled="1"/>
              </a:gradFill>
              <a:ln w="9525" cap="flat" cmpd="sng" algn="ctr">
                <a:solidFill>
                  <a:srgbClr val="55992B">
                    <a:shade val="95000"/>
                    <a:satMod val="105000"/>
                  </a:srgbClr>
                </a:solidFill>
                <a:prstDash val="solid"/>
              </a:ln>
              <a:effectLst>
                <a:outerShdw blurRad="40000" dist="20000" dir="5400000" rotWithShape="0">
                  <a:srgbClr val="000000">
                    <a:alpha val="38000"/>
                  </a:srgbClr>
                </a:outerShdw>
              </a:effectLst>
            </p:spPr>
            <p:txBody>
              <a:bodyPr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Gill Sans"/>
                  <a:ea typeface="ヒラギノ角ゴ ProN W3"/>
                  <a:cs typeface="Gill Sans"/>
                  <a:sym typeface="Gill Sans" charset="0"/>
                </a:endParaRPr>
              </a:p>
            </p:txBody>
          </p:sp>
          <p:sp>
            <p:nvSpPr>
              <p:cNvPr id="138" name="Alternate Process 137"/>
              <p:cNvSpPr/>
              <p:nvPr/>
            </p:nvSpPr>
            <p:spPr>
              <a:xfrm>
                <a:off x="6544319" y="7010520"/>
                <a:ext cx="382172" cy="352410"/>
              </a:xfrm>
              <a:prstGeom prst="flowChartAlternateProcess">
                <a:avLst/>
              </a:prstGeom>
              <a:gradFill rotWithShape="1">
                <a:gsLst>
                  <a:gs pos="0">
                    <a:srgbClr val="1D86CD">
                      <a:tint val="100000"/>
                      <a:shade val="100000"/>
                      <a:satMod val="130000"/>
                    </a:srgbClr>
                  </a:gs>
                  <a:gs pos="100000">
                    <a:srgbClr val="1D86CD">
                      <a:tint val="50000"/>
                      <a:shade val="100000"/>
                      <a:satMod val="350000"/>
                    </a:srgbClr>
                  </a:gs>
                </a:gsLst>
                <a:lin ang="16200000" scaled="0"/>
              </a:gradFill>
              <a:ln w="9525" cap="flat" cmpd="sng" algn="ctr">
                <a:solidFill>
                  <a:srgbClr val="1D86CD">
                    <a:shade val="95000"/>
                    <a:satMod val="105000"/>
                  </a:srgbClr>
                </a:solidFill>
                <a:prstDash val="soli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  <p:txBody>
              <a:bodyPr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Gill Sans"/>
                  <a:ea typeface="ヒラギノ角ゴ ProN W3"/>
                  <a:cs typeface="Gill Sans"/>
                  <a:sym typeface="Gill Sans" charset="0"/>
                </a:endParaRPr>
              </a:p>
            </p:txBody>
          </p:sp>
        </p:grpSp>
        <p:cxnSp>
          <p:nvCxnSpPr>
            <p:cNvPr id="129" name="Straight Arrow Connector 128"/>
            <p:cNvCxnSpPr>
              <a:stCxn id="133" idx="3"/>
            </p:cNvCxnSpPr>
            <p:nvPr/>
          </p:nvCxnSpPr>
          <p:spPr>
            <a:xfrm>
              <a:off x="2279174" y="5301214"/>
              <a:ext cx="4140200" cy="1082630"/>
            </a:xfrm>
            <a:prstGeom prst="straightConnector1">
              <a:avLst/>
            </a:prstGeom>
            <a:noFill/>
            <a:ln w="57150" cap="flat" cmpd="sng" algn="ctr">
              <a:solidFill>
                <a:sysClr val="windowText" lastClr="000000"/>
              </a:solidFill>
              <a:prstDash val="solid"/>
              <a:tailEnd type="arrow"/>
            </a:ln>
            <a:effectLst/>
          </p:spPr>
        </p:cxnSp>
      </p:grpSp>
      <p:sp>
        <p:nvSpPr>
          <p:cNvPr id="139" name="TextBox 138"/>
          <p:cNvSpPr txBox="1">
            <a:spLocks noChangeArrowheads="1"/>
          </p:cNvSpPr>
          <p:nvPr/>
        </p:nvSpPr>
        <p:spPr bwMode="auto">
          <a:xfrm>
            <a:off x="2082403" y="3314700"/>
            <a:ext cx="1377458" cy="31577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38405" tIns="19202" rIns="38405" bIns="19202">
            <a:spAutoFit/>
          </a:bodyPr>
          <a:lstStyle>
            <a:lvl1pPr eaLnBrk="0" hangingPunct="0">
              <a:defRPr sz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1pPr>
            <a:lvl2pPr marL="742950" indent="-285750" eaLnBrk="0" hangingPunct="0">
              <a:defRPr sz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2pPr>
            <a:lvl3pPr marL="1143000" indent="-228600" eaLnBrk="0" hangingPunct="0">
              <a:defRPr sz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3pPr>
            <a:lvl4pPr marL="1600200" indent="-228600" eaLnBrk="0" hangingPunct="0">
              <a:defRPr sz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4pPr>
            <a:lvl5pPr marL="2057400" indent="-228600" eaLnBrk="0" hangingPunct="0">
              <a:defRPr sz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9pPr>
          </a:lstStyle>
          <a:p>
            <a:pPr eaLnBrk="1" hangingPunct="1"/>
            <a:r>
              <a:rPr lang="en-US" sz="1800" b="0" smtClean="0">
                <a:latin typeface="Gill Sans"/>
                <a:cs typeface="Gill Sans"/>
              </a:rPr>
              <a:t>countByValue</a:t>
            </a:r>
          </a:p>
        </p:txBody>
      </p:sp>
      <p:sp>
        <p:nvSpPr>
          <p:cNvPr id="140" name="Rounded Rectangular Callout 139"/>
          <p:cNvSpPr/>
          <p:nvPr/>
        </p:nvSpPr>
        <p:spPr>
          <a:xfrm>
            <a:off x="7172325" y="3657600"/>
            <a:ext cx="1514475" cy="1371600"/>
          </a:xfrm>
          <a:prstGeom prst="wedgeRoundRectCallout">
            <a:avLst>
              <a:gd name="adj1" fmla="val -70614"/>
              <a:gd name="adj2" fmla="val 25902"/>
              <a:gd name="adj3" fmla="val 16667"/>
            </a:avLst>
          </a:prstGeom>
          <a:solidFill>
            <a:sysClr val="window" lastClr="FFFFFF"/>
          </a:solidFill>
          <a:ln w="57150" cap="flat" cmpd="sng" algn="ctr">
            <a:solidFill>
              <a:srgbClr val="E8950E"/>
            </a:solidFill>
            <a:prstDash val="solid"/>
          </a:ln>
          <a:effectLst/>
        </p:spPr>
        <p:txBody>
          <a:bodyPr lIns="0" tIns="19202" rIns="0" bIns="19202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ヒラギノ角ゴ ProN W3"/>
                <a:cs typeface="Gill Sans"/>
                <a:sym typeface="Gill Sans" charset="0"/>
              </a:rPr>
              <a:t>add the counts from the new batch in the window</a:t>
            </a:r>
          </a:p>
        </p:txBody>
      </p:sp>
      <p:sp>
        <p:nvSpPr>
          <p:cNvPr id="141" name="Rounded Rectangular Callout 140"/>
          <p:cNvSpPr/>
          <p:nvPr/>
        </p:nvSpPr>
        <p:spPr>
          <a:xfrm>
            <a:off x="3571875" y="4457700"/>
            <a:ext cx="1285875" cy="1371600"/>
          </a:xfrm>
          <a:prstGeom prst="wedgeRoundRectCallout">
            <a:avLst>
              <a:gd name="adj1" fmla="val 69304"/>
              <a:gd name="adj2" fmla="val -18336"/>
              <a:gd name="adj3" fmla="val 16667"/>
            </a:avLst>
          </a:prstGeom>
          <a:solidFill>
            <a:sysClr val="window" lastClr="FFFFFF"/>
          </a:solidFill>
          <a:ln w="57150" cap="flat" cmpd="sng" algn="ctr">
            <a:solidFill>
              <a:srgbClr val="E8950E"/>
            </a:solidFill>
            <a:prstDash val="solid"/>
          </a:ln>
          <a:effectLst/>
        </p:spPr>
        <p:txBody>
          <a:bodyPr lIns="0" tIns="19202" rIns="0" bIns="19202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ヒラギノ角ゴ ProN W3"/>
                <a:cs typeface="Gill Sans"/>
                <a:sym typeface="Gill Sans" charset="0"/>
              </a:rPr>
              <a:t>subtract the counts from batch before the window</a:t>
            </a:r>
          </a:p>
        </p:txBody>
      </p:sp>
      <p:sp>
        <p:nvSpPr>
          <p:cNvPr id="142" name="Rounded Rectangle 141"/>
          <p:cNvSpPr/>
          <p:nvPr/>
        </p:nvSpPr>
        <p:spPr>
          <a:xfrm>
            <a:off x="1685925" y="3695700"/>
            <a:ext cx="4269581" cy="673894"/>
          </a:xfrm>
          <a:prstGeom prst="roundRect">
            <a:avLst/>
          </a:prstGeom>
          <a:noFill/>
          <a:ln w="76200" cap="flat" cmpd="sng" algn="ctr">
            <a:solidFill>
              <a:srgbClr val="B50B1B"/>
            </a:solidFill>
            <a:prstDash val="solid"/>
          </a:ln>
          <a:effectLst/>
        </p:spPr>
        <p:txBody>
          <a:bodyPr lIns="91438" tIns="45719" rIns="91438" bIns="45719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5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ill Sans"/>
              <a:ea typeface="ヒラギノ角ゴ ProN W3"/>
              <a:cs typeface="Gill Sans"/>
              <a:sym typeface="Gill Sans" charset="0"/>
            </a:endParaRPr>
          </a:p>
        </p:txBody>
      </p:sp>
      <p:sp>
        <p:nvSpPr>
          <p:cNvPr id="143" name="Alternate Process 142"/>
          <p:cNvSpPr/>
          <p:nvPr/>
        </p:nvSpPr>
        <p:spPr bwMode="auto">
          <a:xfrm>
            <a:off x="5278040" y="5118100"/>
            <a:ext cx="381596" cy="352425"/>
          </a:xfrm>
          <a:prstGeom prst="flowChartAlternateProcess">
            <a:avLst/>
          </a:prstGeom>
          <a:gradFill rotWithShape="1">
            <a:gsLst>
              <a:gs pos="0">
                <a:srgbClr val="1D86CD">
                  <a:tint val="100000"/>
                  <a:shade val="100000"/>
                  <a:satMod val="130000"/>
                </a:srgbClr>
              </a:gs>
              <a:gs pos="100000">
                <a:srgbClr val="1D86CD">
                  <a:tint val="50000"/>
                  <a:shade val="100000"/>
                  <a:satMod val="350000"/>
                </a:srgbClr>
              </a:gs>
            </a:gsLst>
            <a:lin ang="16200000" scaled="0"/>
          </a:gradFill>
          <a:ln w="9525" cap="flat" cmpd="sng" algn="ctr">
            <a:solidFill>
              <a:srgbClr val="1D86CD">
                <a:shade val="95000"/>
                <a:satMod val="105000"/>
              </a:srgbClr>
            </a:solidFill>
            <a:prstDash val="solid"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  <p:txBody>
          <a:bodyPr lIns="38405" tIns="19202" rIns="38405" bIns="19202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ill Sans"/>
              <a:ea typeface="ヒラギノ角ゴ ProN W3"/>
              <a:cs typeface="Gill Sans"/>
              <a:sym typeface="Gill Sans" charset="0"/>
            </a:endParaRPr>
          </a:p>
        </p:txBody>
      </p:sp>
      <p:sp>
        <p:nvSpPr>
          <p:cNvPr id="144" name="TextBox 128"/>
          <p:cNvSpPr txBox="1">
            <a:spLocks noChangeArrowheads="1"/>
          </p:cNvSpPr>
          <p:nvPr/>
        </p:nvSpPr>
        <p:spPr bwMode="auto">
          <a:xfrm>
            <a:off x="583407" y="5061744"/>
            <a:ext cx="1029068" cy="31577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38405" tIns="19202" rIns="38405" bIns="19202">
            <a:spAutoFit/>
          </a:bodyPr>
          <a:lstStyle>
            <a:lvl1pPr eaLnBrk="0" hangingPunct="0">
              <a:defRPr sz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1pPr>
            <a:lvl2pPr marL="742950" indent="-285750" eaLnBrk="0" hangingPunct="0">
              <a:defRPr sz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2pPr>
            <a:lvl3pPr marL="1143000" indent="-228600" eaLnBrk="0" hangingPunct="0">
              <a:defRPr sz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3pPr>
            <a:lvl4pPr marL="1600200" indent="-228600" eaLnBrk="0" hangingPunct="0">
              <a:defRPr sz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4pPr>
            <a:lvl5pPr marL="2057400" indent="-228600" eaLnBrk="0" hangingPunct="0">
              <a:defRPr sz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200">
                <a:solidFill>
                  <a:srgbClr val="000000"/>
                </a:solidFill>
                <a:latin typeface="Gill Sans" charset="0"/>
                <a:ea typeface="ヒラギノ角ゴ ProN W3" charset="0"/>
                <a:cs typeface="ヒラギノ角ゴ ProN W3" charset="0"/>
                <a:sym typeface="Gill Sans" charset="0"/>
              </a:defRPr>
            </a:lvl9pPr>
          </a:lstStyle>
          <a:p>
            <a:pPr eaLnBrk="1" hangingPunct="1"/>
            <a:r>
              <a:rPr lang="en-US" sz="1800" b="0" smtClean="0">
                <a:latin typeface="Gill Sans"/>
                <a:cs typeface="Gill Sans"/>
              </a:rPr>
              <a:t>tagCounts</a:t>
            </a:r>
          </a:p>
        </p:txBody>
      </p:sp>
    </p:spTree>
    <p:extLst>
      <p:ext uri="{BB962C8B-B14F-4D97-AF65-F5344CB8AC3E}">
        <p14:creationId xmlns:p14="http://schemas.microsoft.com/office/powerpoint/2010/main" val="2250657319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42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88889E-6 -4.44444E-6 L 0.1243 -4.44444E-6 " pathEditMode="relative" rAng="0" ptsTypes="AA">
                                      <p:cBhvr>
                                        <p:cTn id="23" dur="500" fill="hold"/>
                                        <p:tgtEl>
                                          <p:spTgt spid="14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215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500"/>
                            </p:stCondLst>
                            <p:childTnLst>
                              <p:par>
                                <p:cTn id="2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1" dur="500"/>
                                        <p:tgtEl>
                                          <p:spTgt spid="1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500"/>
                            </p:stCondLst>
                            <p:childTnLst>
                              <p:par>
                                <p:cTn id="33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500"/>
                            </p:stCondLst>
                            <p:childTnLst>
                              <p:par>
                                <p:cTn id="36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8" grpId="0" animBg="1"/>
      <p:bldP spid="139" grpId="0"/>
      <p:bldP spid="140" grpId="0" animBg="1"/>
      <p:bldP spid="141" grpId="0" animBg="1"/>
      <p:bldP spid="142" grpId="0" animBg="1"/>
      <p:bldP spid="142" grpId="1" animBg="1"/>
      <p:bldP spid="143" grpId="0" animBg="1"/>
      <p:bldP spid="144" grpId="0"/>
    </p:bld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Smart window-based </a:t>
            </a:r>
            <a:r>
              <a:rPr lang="en-US" sz="36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reduce</a:t>
            </a:r>
            <a:endParaRPr lang="en-US" sz="36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50" name="TextBox 49"/>
          <p:cNvSpPr txBox="1"/>
          <p:nvPr/>
        </p:nvSpPr>
        <p:spPr>
          <a:xfrm>
            <a:off x="0" y="18288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Incremental counting generalizes to many reduce operations</a:t>
            </a:r>
            <a:endParaRPr lang="en-US" sz="24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51" name="TextBox 50"/>
          <p:cNvSpPr txBox="1"/>
          <p:nvPr/>
        </p:nvSpPr>
        <p:spPr>
          <a:xfrm>
            <a:off x="0" y="2209800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Need a function to “inverse reduce” (“subtract” for counting)</a:t>
            </a:r>
          </a:p>
        </p:txBody>
      </p:sp>
      <p:sp>
        <p:nvSpPr>
          <p:cNvPr id="52" name="Content Placeholder 2"/>
          <p:cNvSpPr txBox="1">
            <a:spLocks/>
          </p:cNvSpPr>
          <p:nvPr/>
        </p:nvSpPr>
        <p:spPr bwMode="auto">
          <a:xfrm>
            <a:off x="990600" y="3581400"/>
            <a:ext cx="7772400" cy="647700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noAutofit/>
          </a:bodyPr>
          <a:lstStyle>
            <a:lvl1pPr marL="325374" indent="-192024" algn="l" rtl="0" eaLnBrk="0" fontAlgn="base" hangingPunct="0">
              <a:spcBef>
                <a:spcPts val="756"/>
              </a:spcBef>
              <a:spcAft>
                <a:spcPct val="0"/>
              </a:spcAft>
              <a:buClr>
                <a:srgbClr val="D11349"/>
              </a:buClr>
              <a:buSzPct val="100000"/>
              <a:buFont typeface="Wingdings" charset="0"/>
              <a:buChar char="§"/>
              <a:defRPr sz="1800">
                <a:solidFill>
                  <a:srgbClr val="0C0F20"/>
                </a:solidFill>
                <a:latin typeface="Calibri"/>
                <a:ea typeface="+mn-ea"/>
                <a:cs typeface="Calibri"/>
                <a:sym typeface="Arial" charset="0"/>
              </a:defRPr>
            </a:lvl1pPr>
            <a:lvl2pPr marL="512064" indent="-192024" algn="l" rtl="0" eaLnBrk="0" fontAlgn="base" hangingPunct="0">
              <a:spcBef>
                <a:spcPts val="756"/>
              </a:spcBef>
              <a:spcAft>
                <a:spcPct val="0"/>
              </a:spcAft>
              <a:buClr>
                <a:srgbClr val="D11349"/>
              </a:buClr>
              <a:buSzPct val="100000"/>
              <a:buFont typeface="Arial" charset="0"/>
              <a:buChar char="-"/>
              <a:defRPr sz="1800">
                <a:solidFill>
                  <a:srgbClr val="0C0F20"/>
                </a:solidFill>
                <a:latin typeface="Calibri"/>
                <a:ea typeface="+mn-ea"/>
                <a:cs typeface="Calibri"/>
                <a:sym typeface="Arial" charset="0"/>
              </a:defRPr>
            </a:lvl2pPr>
            <a:lvl3pPr marL="698754" indent="-192024" algn="l" rtl="0" eaLnBrk="0" fontAlgn="base" hangingPunct="0">
              <a:spcBef>
                <a:spcPts val="756"/>
              </a:spcBef>
              <a:spcAft>
                <a:spcPct val="0"/>
              </a:spcAft>
              <a:buClr>
                <a:srgbClr val="D11349"/>
              </a:buClr>
              <a:buSzPct val="100000"/>
              <a:buFont typeface="Arial" charset="0"/>
              <a:buChar char="-"/>
              <a:defRPr sz="1800">
                <a:solidFill>
                  <a:srgbClr val="0C0F20"/>
                </a:solidFill>
                <a:latin typeface="Calibri"/>
                <a:ea typeface="+mn-ea"/>
                <a:cs typeface="Calibri"/>
                <a:sym typeface="Arial" charset="0"/>
              </a:defRPr>
            </a:lvl3pPr>
            <a:lvl4pPr marL="885444" indent="-192024" algn="l" rtl="0" eaLnBrk="0" fontAlgn="base" hangingPunct="0">
              <a:spcBef>
                <a:spcPts val="756"/>
              </a:spcBef>
              <a:spcAft>
                <a:spcPct val="0"/>
              </a:spcAft>
              <a:buClr>
                <a:srgbClr val="D11349"/>
              </a:buClr>
              <a:buSzPct val="100000"/>
              <a:buFont typeface="Arial" charset="0"/>
              <a:buChar char="-"/>
              <a:defRPr sz="1800">
                <a:solidFill>
                  <a:srgbClr val="0C0F20"/>
                </a:solidFill>
                <a:latin typeface="Calibri"/>
                <a:ea typeface="+mn-ea"/>
                <a:cs typeface="Calibri"/>
                <a:sym typeface="Arial" charset="0"/>
              </a:defRPr>
            </a:lvl4pPr>
            <a:lvl5pPr marL="1072134" indent="-192024" algn="l" rtl="0" eaLnBrk="0" fontAlgn="base" hangingPunct="0">
              <a:spcBef>
                <a:spcPts val="756"/>
              </a:spcBef>
              <a:spcAft>
                <a:spcPct val="0"/>
              </a:spcAft>
              <a:buClr>
                <a:srgbClr val="D11349"/>
              </a:buClr>
              <a:buSzPct val="100000"/>
              <a:buFont typeface="Arial" charset="0"/>
              <a:buChar char="-"/>
              <a:defRPr sz="1800">
                <a:solidFill>
                  <a:srgbClr val="0C0F20"/>
                </a:solidFill>
                <a:latin typeface="Calibri"/>
                <a:ea typeface="+mn-ea"/>
                <a:cs typeface="Calibri"/>
                <a:sym typeface="Arial" charset="0"/>
              </a:defRPr>
            </a:lvl5pPr>
            <a:lvl6pPr marL="1264158" indent="-192024" algn="l" rtl="0" fontAlgn="base">
              <a:spcBef>
                <a:spcPts val="756"/>
              </a:spcBef>
              <a:spcAft>
                <a:spcPct val="0"/>
              </a:spcAft>
              <a:buClr>
                <a:srgbClr val="D11349"/>
              </a:buClr>
              <a:buSzPct val="100000"/>
              <a:buFont typeface="Arial" charset="0"/>
              <a:buChar char="-"/>
              <a:defRPr sz="1800">
                <a:solidFill>
                  <a:srgbClr val="0C0F20"/>
                </a:solidFill>
                <a:latin typeface="+mn-lt"/>
                <a:ea typeface="+mn-ea"/>
                <a:cs typeface="+mn-cs"/>
                <a:sym typeface="Arial" charset="0"/>
              </a:defRPr>
            </a:lvl6pPr>
            <a:lvl7pPr marL="1456182" indent="-192024" algn="l" rtl="0" fontAlgn="base">
              <a:spcBef>
                <a:spcPts val="756"/>
              </a:spcBef>
              <a:spcAft>
                <a:spcPct val="0"/>
              </a:spcAft>
              <a:buClr>
                <a:srgbClr val="D11349"/>
              </a:buClr>
              <a:buSzPct val="100000"/>
              <a:buFont typeface="Arial" charset="0"/>
              <a:buChar char="-"/>
              <a:defRPr sz="1800">
                <a:solidFill>
                  <a:srgbClr val="0C0F20"/>
                </a:solidFill>
                <a:latin typeface="+mn-lt"/>
                <a:ea typeface="+mn-ea"/>
                <a:cs typeface="+mn-cs"/>
                <a:sym typeface="Arial" charset="0"/>
              </a:defRPr>
            </a:lvl7pPr>
            <a:lvl8pPr marL="1648206" indent="-192024" algn="l" rtl="0" fontAlgn="base">
              <a:spcBef>
                <a:spcPts val="756"/>
              </a:spcBef>
              <a:spcAft>
                <a:spcPct val="0"/>
              </a:spcAft>
              <a:buClr>
                <a:srgbClr val="D11349"/>
              </a:buClr>
              <a:buSzPct val="100000"/>
              <a:buFont typeface="Arial" charset="0"/>
              <a:buChar char="-"/>
              <a:defRPr sz="1800">
                <a:solidFill>
                  <a:srgbClr val="0C0F20"/>
                </a:solidFill>
                <a:latin typeface="+mn-lt"/>
                <a:ea typeface="+mn-ea"/>
                <a:cs typeface="+mn-cs"/>
                <a:sym typeface="Arial" charset="0"/>
              </a:defRPr>
            </a:lvl8pPr>
            <a:lvl9pPr marL="1840230" indent="-192024" algn="l" rtl="0" fontAlgn="base">
              <a:spcBef>
                <a:spcPts val="756"/>
              </a:spcBef>
              <a:spcAft>
                <a:spcPct val="0"/>
              </a:spcAft>
              <a:buClr>
                <a:srgbClr val="D11349"/>
              </a:buClr>
              <a:buSzPct val="100000"/>
              <a:buFont typeface="Arial" charset="0"/>
              <a:buChar char="-"/>
              <a:defRPr sz="1800">
                <a:solidFill>
                  <a:srgbClr val="0C0F20"/>
                </a:solidFill>
                <a:latin typeface="+mn-lt"/>
                <a:ea typeface="+mn-ea"/>
                <a:cs typeface="+mn-cs"/>
                <a:sym typeface="Arial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ts val="756"/>
              </a:spcBef>
              <a:spcAft>
                <a:spcPct val="0"/>
              </a:spcAft>
              <a:buClr>
                <a:srgbClr val="D11349"/>
              </a:buClr>
              <a:buSzPct val="100000"/>
              <a:buFont typeface="Wingdings" charset="0"/>
              <a:buNone/>
              <a:tabLst/>
              <a:defRPr/>
            </a:pPr>
            <a:r>
              <a:rPr kumimoji="0" lang="en-US" sz="1700" b="0" i="0" u="none" strike="noStrike" kern="0" cap="none" spc="0" normalizeH="0" baseline="0" noProof="0" dirty="0" err="1" smtClean="0">
                <a:ln>
                  <a:noFill/>
                </a:ln>
                <a:solidFill>
                  <a:srgbClr val="0C0F20"/>
                </a:solidFill>
                <a:effectLst/>
                <a:uLnTx/>
                <a:uFillTx/>
                <a:latin typeface="Consolas"/>
                <a:ea typeface="ヒラギノ角ゴ ProN W3"/>
                <a:cs typeface="Consolas"/>
                <a:sym typeface="Arial" charset="0"/>
              </a:rPr>
              <a:t>val</a:t>
            </a:r>
            <a:r>
              <a:rPr kumimoji="0" lang="en-US" sz="1700" b="0" i="0" u="none" strike="noStrike" kern="0" cap="none" spc="0" normalizeH="0" baseline="0" noProof="0" dirty="0" smtClean="0">
                <a:ln>
                  <a:noFill/>
                </a:ln>
                <a:solidFill>
                  <a:srgbClr val="0C0F20"/>
                </a:solidFill>
                <a:effectLst/>
                <a:uLnTx/>
                <a:uFillTx/>
                <a:latin typeface="Consolas"/>
                <a:ea typeface="ヒラギノ角ゴ ProN W3"/>
                <a:cs typeface="Consolas"/>
                <a:sym typeface="Arial" charset="0"/>
              </a:rPr>
              <a:t> </a:t>
            </a:r>
            <a:r>
              <a:rPr kumimoji="0" lang="en-US" sz="1700" b="0" i="0" u="none" strike="noStrike" kern="0" cap="none" spc="0" normalizeH="0" baseline="0" noProof="0" dirty="0" err="1" smtClean="0">
                <a:ln>
                  <a:noFill/>
                </a:ln>
                <a:solidFill>
                  <a:srgbClr val="B50B1B"/>
                </a:solidFill>
                <a:effectLst/>
                <a:uLnTx/>
                <a:uFillTx/>
                <a:latin typeface="Consolas"/>
                <a:ea typeface="ヒラギノ角ゴ ProN W3"/>
                <a:cs typeface="Consolas"/>
                <a:sym typeface="Arial" charset="0"/>
              </a:rPr>
              <a:t>tagCounts</a:t>
            </a:r>
            <a:r>
              <a:rPr kumimoji="0" lang="en-US" sz="1700" b="0" i="0" u="none" strike="noStrike" kern="0" cap="none" spc="0" normalizeH="0" baseline="0" noProof="0" dirty="0" smtClean="0">
                <a:ln>
                  <a:noFill/>
                </a:ln>
                <a:solidFill>
                  <a:srgbClr val="0C0F20"/>
                </a:solidFill>
                <a:effectLst/>
                <a:uLnTx/>
                <a:uFillTx/>
                <a:latin typeface="Consolas"/>
                <a:ea typeface="ヒラギノ角ゴ ProN W3"/>
                <a:cs typeface="Consolas"/>
                <a:sym typeface="Arial" charset="0"/>
              </a:rPr>
              <a:t> = </a:t>
            </a:r>
            <a:r>
              <a:rPr kumimoji="0" lang="en-US" sz="1700" b="0" i="0" u="none" strike="noStrike" kern="0" cap="none" spc="0" normalizeH="0" baseline="0" noProof="0" dirty="0" err="1" smtClean="0">
                <a:ln>
                  <a:noFill/>
                </a:ln>
                <a:solidFill>
                  <a:srgbClr val="B50B1B"/>
                </a:solidFill>
                <a:effectLst/>
                <a:uLnTx/>
                <a:uFillTx/>
                <a:latin typeface="Consolas"/>
                <a:ea typeface="ヒラギノ角ゴ ProN W3"/>
                <a:cs typeface="Consolas"/>
                <a:sym typeface="Arial" charset="0"/>
              </a:rPr>
              <a:t>hashtags</a:t>
            </a:r>
            <a:endParaRPr kumimoji="0" lang="en-US" sz="1700" b="0" i="0" u="none" strike="noStrike" kern="0" cap="none" spc="0" normalizeH="0" baseline="0" noProof="0" dirty="0" smtClean="0">
              <a:ln>
                <a:noFill/>
              </a:ln>
              <a:solidFill>
                <a:srgbClr val="B50B1B"/>
              </a:solidFill>
              <a:effectLst/>
              <a:uLnTx/>
              <a:uFillTx/>
              <a:latin typeface="Consolas"/>
              <a:ea typeface="ヒラギノ角ゴ ProN W3"/>
              <a:cs typeface="Consolas"/>
              <a:sym typeface="Arial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ts val="756"/>
              </a:spcBef>
              <a:spcAft>
                <a:spcPct val="0"/>
              </a:spcAft>
              <a:buClr>
                <a:srgbClr val="D11349"/>
              </a:buClr>
              <a:buSzPct val="100000"/>
              <a:buFont typeface="Wingdings" charset="0"/>
              <a:buNone/>
              <a:tabLst/>
              <a:defRPr/>
            </a:pPr>
            <a:r>
              <a:rPr lang="en-US" sz="1700" b="0" kern="0" dirty="0">
                <a:solidFill>
                  <a:srgbClr val="B50B1B"/>
                </a:solidFill>
                <a:latin typeface="Consolas"/>
                <a:ea typeface="ヒラギノ角ゴ ProN W3"/>
                <a:cs typeface="Consolas"/>
              </a:rPr>
              <a:t> </a:t>
            </a:r>
            <a:r>
              <a:rPr lang="en-US" sz="1700" b="0" kern="0" dirty="0" smtClean="0">
                <a:solidFill>
                  <a:srgbClr val="B50B1B"/>
                </a:solidFill>
                <a:latin typeface="Consolas"/>
                <a:ea typeface="ヒラギノ角ゴ ProN W3"/>
                <a:cs typeface="Consolas"/>
              </a:rPr>
              <a:t>   </a:t>
            </a:r>
            <a:r>
              <a:rPr kumimoji="0" lang="en-US" sz="1700" b="0" i="0" u="none" strike="noStrike" kern="0" cap="none" spc="0" normalizeH="0" baseline="0" noProof="0" dirty="0" smtClean="0">
                <a:ln>
                  <a:noFill/>
                </a:ln>
                <a:solidFill>
                  <a:srgbClr val="0C0F20"/>
                </a:solidFill>
                <a:effectLst/>
                <a:uLnTx/>
                <a:uFillTx/>
                <a:latin typeface="Consolas"/>
                <a:ea typeface="ヒラギノ角ゴ ProN W3"/>
                <a:cs typeface="Consolas"/>
                <a:sym typeface="Arial" charset="0"/>
              </a:rPr>
              <a:t>.</a:t>
            </a:r>
            <a:r>
              <a:rPr kumimoji="0" lang="en-US" sz="1700" b="0" i="0" u="none" strike="noStrike" kern="0" cap="none" spc="0" normalizeH="0" baseline="0" noProof="0" dirty="0" err="1" smtClean="0">
                <a:ln>
                  <a:noFill/>
                </a:ln>
                <a:solidFill>
                  <a:srgbClr val="1D86CD"/>
                </a:solidFill>
                <a:effectLst/>
                <a:uLnTx/>
                <a:uFillTx/>
                <a:latin typeface="Consolas"/>
                <a:ea typeface="ヒラギノ角ゴ ProN W3"/>
                <a:cs typeface="Consolas"/>
                <a:sym typeface="Arial" charset="0"/>
              </a:rPr>
              <a:t>countByValueAndWindow</a:t>
            </a:r>
            <a:r>
              <a:rPr kumimoji="0" lang="en-US" sz="1700" b="0" i="0" u="none" strike="noStrike" kern="0" cap="none" spc="0" normalizeH="0" baseline="0" noProof="0" dirty="0" smtClean="0">
                <a:ln>
                  <a:noFill/>
                </a:ln>
                <a:solidFill>
                  <a:srgbClr val="0C0F20"/>
                </a:solidFill>
                <a:effectLst/>
                <a:uLnTx/>
                <a:uFillTx/>
                <a:latin typeface="Consolas"/>
                <a:ea typeface="ヒラギノ角ゴ ProN W3"/>
                <a:cs typeface="Consolas"/>
                <a:sym typeface="Arial" charset="0"/>
              </a:rPr>
              <a:t>(Minutes(10), Seconds(1))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ts val="756"/>
              </a:spcBef>
              <a:spcAft>
                <a:spcPct val="0"/>
              </a:spcAft>
              <a:buClr>
                <a:srgbClr val="D11349"/>
              </a:buClr>
              <a:buSzPct val="100000"/>
              <a:buFont typeface="Wingdings" charset="0"/>
              <a:buNone/>
              <a:tabLst/>
              <a:defRPr/>
            </a:pPr>
            <a:endParaRPr kumimoji="0" lang="en-US" sz="2400" b="0" i="0" u="none" strike="noStrike" kern="0" cap="none" spc="0" normalizeH="0" baseline="0" noProof="0" dirty="0" smtClean="0">
              <a:ln>
                <a:noFill/>
              </a:ln>
              <a:solidFill>
                <a:srgbClr val="0C0F20"/>
              </a:solidFill>
              <a:effectLst/>
              <a:uLnTx/>
              <a:uFillTx/>
              <a:latin typeface="Calibri"/>
              <a:ea typeface="ヒラギノ角ゴ ProN W3"/>
              <a:cs typeface="Calibri"/>
              <a:sym typeface="Arial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ts val="756"/>
              </a:spcBef>
              <a:spcAft>
                <a:spcPct val="0"/>
              </a:spcAft>
              <a:buClr>
                <a:srgbClr val="D11349"/>
              </a:buClr>
              <a:buSzPct val="100000"/>
              <a:buFont typeface="Wingdings" charset="0"/>
              <a:buNone/>
              <a:tabLst/>
              <a:defRPr/>
            </a:pPr>
            <a:endParaRPr kumimoji="0" lang="en-US" sz="2400" b="0" i="0" u="none" strike="noStrike" kern="0" cap="none" spc="0" normalizeH="0" baseline="0" noProof="0" dirty="0" smtClean="0">
              <a:ln>
                <a:noFill/>
              </a:ln>
              <a:solidFill>
                <a:srgbClr val="0C0F20"/>
              </a:solidFill>
              <a:effectLst/>
              <a:uLnTx/>
              <a:uFillTx/>
              <a:latin typeface="Calibri"/>
              <a:ea typeface="ヒラギノ角ゴ ProN W3"/>
              <a:cs typeface="Calibri"/>
              <a:sym typeface="Arial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ts val="756"/>
              </a:spcBef>
              <a:spcAft>
                <a:spcPct val="0"/>
              </a:spcAft>
              <a:buClr>
                <a:srgbClr val="D11349"/>
              </a:buClr>
              <a:buSzPct val="100000"/>
              <a:buFont typeface="Wingdings" charset="0"/>
              <a:buNone/>
              <a:tabLst/>
              <a:defRPr/>
            </a:pPr>
            <a:r>
              <a:rPr kumimoji="0" lang="en-US" sz="2400" b="0" i="0" u="none" strike="noStrike" kern="0" cap="none" spc="0" normalizeH="0" baseline="0" noProof="0" dirty="0" smtClean="0">
                <a:ln>
                  <a:noFill/>
                </a:ln>
                <a:solidFill>
                  <a:sysClr val="windowText" lastClr="000000">
                    <a:lumMod val="50000"/>
                    <a:lumOff val="50000"/>
                  </a:sysClr>
                </a:solidFill>
                <a:effectLst/>
                <a:uLnTx/>
                <a:uFillTx/>
                <a:latin typeface="Calibri"/>
                <a:ea typeface="ヒラギノ角ゴ ProN W3"/>
                <a:cs typeface="Calibri"/>
                <a:sym typeface="Arial" charset="0"/>
              </a:rPr>
              <a:t>  </a:t>
            </a:r>
            <a:endParaRPr kumimoji="0" lang="en-US" sz="2400" b="0" i="0" u="none" strike="noStrike" kern="0" cap="none" spc="0" normalizeH="0" baseline="0" noProof="0" dirty="0">
              <a:ln>
                <a:noFill/>
              </a:ln>
              <a:solidFill>
                <a:srgbClr val="0C0F20"/>
              </a:solidFill>
              <a:effectLst/>
              <a:uLnTx/>
              <a:uFillTx/>
              <a:latin typeface="Calibri"/>
              <a:ea typeface="ヒラギノ角ゴ ProN W3"/>
              <a:cs typeface="Calibri"/>
              <a:sym typeface="Arial" charset="0"/>
            </a:endParaRPr>
          </a:p>
        </p:txBody>
      </p:sp>
      <p:sp>
        <p:nvSpPr>
          <p:cNvPr id="53" name="Content Placeholder 2"/>
          <p:cNvSpPr txBox="1">
            <a:spLocks/>
          </p:cNvSpPr>
          <p:nvPr/>
        </p:nvSpPr>
        <p:spPr bwMode="auto">
          <a:xfrm>
            <a:off x="990600" y="4800600"/>
            <a:ext cx="7772400" cy="647700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noAutofit/>
          </a:bodyPr>
          <a:lstStyle>
            <a:lvl1pPr marL="325374" indent="-192024" algn="l" rtl="0" eaLnBrk="0" fontAlgn="base" hangingPunct="0">
              <a:spcBef>
                <a:spcPts val="756"/>
              </a:spcBef>
              <a:spcAft>
                <a:spcPct val="0"/>
              </a:spcAft>
              <a:buClr>
                <a:srgbClr val="D11349"/>
              </a:buClr>
              <a:buSzPct val="100000"/>
              <a:buFont typeface="Wingdings" charset="0"/>
              <a:buChar char="§"/>
              <a:defRPr sz="1800">
                <a:solidFill>
                  <a:srgbClr val="0C0F20"/>
                </a:solidFill>
                <a:latin typeface="Calibri"/>
                <a:ea typeface="+mn-ea"/>
                <a:cs typeface="Calibri"/>
                <a:sym typeface="Arial" charset="0"/>
              </a:defRPr>
            </a:lvl1pPr>
            <a:lvl2pPr marL="512064" indent="-192024" algn="l" rtl="0" eaLnBrk="0" fontAlgn="base" hangingPunct="0">
              <a:spcBef>
                <a:spcPts val="756"/>
              </a:spcBef>
              <a:spcAft>
                <a:spcPct val="0"/>
              </a:spcAft>
              <a:buClr>
                <a:srgbClr val="D11349"/>
              </a:buClr>
              <a:buSzPct val="100000"/>
              <a:buFont typeface="Arial" charset="0"/>
              <a:buChar char="-"/>
              <a:defRPr sz="1800">
                <a:solidFill>
                  <a:srgbClr val="0C0F20"/>
                </a:solidFill>
                <a:latin typeface="Calibri"/>
                <a:ea typeface="+mn-ea"/>
                <a:cs typeface="Calibri"/>
                <a:sym typeface="Arial" charset="0"/>
              </a:defRPr>
            </a:lvl2pPr>
            <a:lvl3pPr marL="698754" indent="-192024" algn="l" rtl="0" eaLnBrk="0" fontAlgn="base" hangingPunct="0">
              <a:spcBef>
                <a:spcPts val="756"/>
              </a:spcBef>
              <a:spcAft>
                <a:spcPct val="0"/>
              </a:spcAft>
              <a:buClr>
                <a:srgbClr val="D11349"/>
              </a:buClr>
              <a:buSzPct val="100000"/>
              <a:buFont typeface="Arial" charset="0"/>
              <a:buChar char="-"/>
              <a:defRPr sz="1800">
                <a:solidFill>
                  <a:srgbClr val="0C0F20"/>
                </a:solidFill>
                <a:latin typeface="Calibri"/>
                <a:ea typeface="+mn-ea"/>
                <a:cs typeface="Calibri"/>
                <a:sym typeface="Arial" charset="0"/>
              </a:defRPr>
            </a:lvl3pPr>
            <a:lvl4pPr marL="885444" indent="-192024" algn="l" rtl="0" eaLnBrk="0" fontAlgn="base" hangingPunct="0">
              <a:spcBef>
                <a:spcPts val="756"/>
              </a:spcBef>
              <a:spcAft>
                <a:spcPct val="0"/>
              </a:spcAft>
              <a:buClr>
                <a:srgbClr val="D11349"/>
              </a:buClr>
              <a:buSzPct val="100000"/>
              <a:buFont typeface="Arial" charset="0"/>
              <a:buChar char="-"/>
              <a:defRPr sz="1800">
                <a:solidFill>
                  <a:srgbClr val="0C0F20"/>
                </a:solidFill>
                <a:latin typeface="Calibri"/>
                <a:ea typeface="+mn-ea"/>
                <a:cs typeface="Calibri"/>
                <a:sym typeface="Arial" charset="0"/>
              </a:defRPr>
            </a:lvl4pPr>
            <a:lvl5pPr marL="1072134" indent="-192024" algn="l" rtl="0" eaLnBrk="0" fontAlgn="base" hangingPunct="0">
              <a:spcBef>
                <a:spcPts val="756"/>
              </a:spcBef>
              <a:spcAft>
                <a:spcPct val="0"/>
              </a:spcAft>
              <a:buClr>
                <a:srgbClr val="D11349"/>
              </a:buClr>
              <a:buSzPct val="100000"/>
              <a:buFont typeface="Arial" charset="0"/>
              <a:buChar char="-"/>
              <a:defRPr sz="1800">
                <a:solidFill>
                  <a:srgbClr val="0C0F20"/>
                </a:solidFill>
                <a:latin typeface="Calibri"/>
                <a:ea typeface="+mn-ea"/>
                <a:cs typeface="Calibri"/>
                <a:sym typeface="Arial" charset="0"/>
              </a:defRPr>
            </a:lvl5pPr>
            <a:lvl6pPr marL="1264158" indent="-192024" algn="l" rtl="0" fontAlgn="base">
              <a:spcBef>
                <a:spcPts val="756"/>
              </a:spcBef>
              <a:spcAft>
                <a:spcPct val="0"/>
              </a:spcAft>
              <a:buClr>
                <a:srgbClr val="D11349"/>
              </a:buClr>
              <a:buSzPct val="100000"/>
              <a:buFont typeface="Arial" charset="0"/>
              <a:buChar char="-"/>
              <a:defRPr sz="1800">
                <a:solidFill>
                  <a:srgbClr val="0C0F20"/>
                </a:solidFill>
                <a:latin typeface="+mn-lt"/>
                <a:ea typeface="+mn-ea"/>
                <a:cs typeface="+mn-cs"/>
                <a:sym typeface="Arial" charset="0"/>
              </a:defRPr>
            </a:lvl6pPr>
            <a:lvl7pPr marL="1456182" indent="-192024" algn="l" rtl="0" fontAlgn="base">
              <a:spcBef>
                <a:spcPts val="756"/>
              </a:spcBef>
              <a:spcAft>
                <a:spcPct val="0"/>
              </a:spcAft>
              <a:buClr>
                <a:srgbClr val="D11349"/>
              </a:buClr>
              <a:buSzPct val="100000"/>
              <a:buFont typeface="Arial" charset="0"/>
              <a:buChar char="-"/>
              <a:defRPr sz="1800">
                <a:solidFill>
                  <a:srgbClr val="0C0F20"/>
                </a:solidFill>
                <a:latin typeface="+mn-lt"/>
                <a:ea typeface="+mn-ea"/>
                <a:cs typeface="+mn-cs"/>
                <a:sym typeface="Arial" charset="0"/>
              </a:defRPr>
            </a:lvl7pPr>
            <a:lvl8pPr marL="1648206" indent="-192024" algn="l" rtl="0" fontAlgn="base">
              <a:spcBef>
                <a:spcPts val="756"/>
              </a:spcBef>
              <a:spcAft>
                <a:spcPct val="0"/>
              </a:spcAft>
              <a:buClr>
                <a:srgbClr val="D11349"/>
              </a:buClr>
              <a:buSzPct val="100000"/>
              <a:buFont typeface="Arial" charset="0"/>
              <a:buChar char="-"/>
              <a:defRPr sz="1800">
                <a:solidFill>
                  <a:srgbClr val="0C0F20"/>
                </a:solidFill>
                <a:latin typeface="+mn-lt"/>
                <a:ea typeface="+mn-ea"/>
                <a:cs typeface="+mn-cs"/>
                <a:sym typeface="Arial" charset="0"/>
              </a:defRPr>
            </a:lvl8pPr>
            <a:lvl9pPr marL="1840230" indent="-192024" algn="l" rtl="0" fontAlgn="base">
              <a:spcBef>
                <a:spcPts val="756"/>
              </a:spcBef>
              <a:spcAft>
                <a:spcPct val="0"/>
              </a:spcAft>
              <a:buClr>
                <a:srgbClr val="D11349"/>
              </a:buClr>
              <a:buSzPct val="100000"/>
              <a:buFont typeface="Arial" charset="0"/>
              <a:buChar char="-"/>
              <a:defRPr sz="1800">
                <a:solidFill>
                  <a:srgbClr val="0C0F20"/>
                </a:solidFill>
                <a:latin typeface="+mn-lt"/>
                <a:ea typeface="+mn-ea"/>
                <a:cs typeface="+mn-cs"/>
                <a:sym typeface="Arial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ts val="756"/>
              </a:spcBef>
              <a:spcAft>
                <a:spcPct val="0"/>
              </a:spcAft>
              <a:buClr>
                <a:srgbClr val="D11349"/>
              </a:buClr>
              <a:buSzPct val="100000"/>
              <a:buFont typeface="Wingdings" charset="0"/>
              <a:buNone/>
              <a:tabLst/>
              <a:defRPr/>
            </a:pPr>
            <a:r>
              <a:rPr kumimoji="0" lang="en-US" sz="1700" b="0" i="0" u="none" strike="noStrike" kern="0" cap="none" spc="0" normalizeH="0" baseline="0" noProof="0" dirty="0" err="1" smtClean="0">
                <a:ln>
                  <a:noFill/>
                </a:ln>
                <a:solidFill>
                  <a:srgbClr val="0C0F20"/>
                </a:solidFill>
                <a:effectLst/>
                <a:uLnTx/>
                <a:uFillTx/>
                <a:latin typeface="Consolas"/>
                <a:ea typeface="ヒラギノ角ゴ ProN W3"/>
                <a:cs typeface="Consolas"/>
                <a:sym typeface="Arial" charset="0"/>
              </a:rPr>
              <a:t>val</a:t>
            </a:r>
            <a:r>
              <a:rPr kumimoji="0" lang="en-US" sz="1700" b="0" i="0" u="none" strike="noStrike" kern="0" cap="none" spc="0" normalizeH="0" baseline="0" noProof="0" dirty="0" smtClean="0">
                <a:ln>
                  <a:noFill/>
                </a:ln>
                <a:solidFill>
                  <a:srgbClr val="0C0F20"/>
                </a:solidFill>
                <a:effectLst/>
                <a:uLnTx/>
                <a:uFillTx/>
                <a:latin typeface="Consolas"/>
                <a:ea typeface="ヒラギノ角ゴ ProN W3"/>
                <a:cs typeface="Consolas"/>
                <a:sym typeface="Arial" charset="0"/>
              </a:rPr>
              <a:t> </a:t>
            </a:r>
            <a:r>
              <a:rPr kumimoji="0" lang="en-US" sz="1700" b="0" i="0" u="none" strike="noStrike" kern="0" cap="none" spc="0" normalizeH="0" baseline="0" noProof="0" dirty="0" err="1" smtClean="0">
                <a:ln>
                  <a:noFill/>
                </a:ln>
                <a:solidFill>
                  <a:srgbClr val="B50B1B"/>
                </a:solidFill>
                <a:effectLst/>
                <a:uLnTx/>
                <a:uFillTx/>
                <a:latin typeface="Consolas"/>
                <a:ea typeface="ヒラギノ角ゴ ProN W3"/>
                <a:cs typeface="Consolas"/>
                <a:sym typeface="Arial" charset="0"/>
              </a:rPr>
              <a:t>tagCounts</a:t>
            </a:r>
            <a:r>
              <a:rPr kumimoji="0" lang="en-US" sz="1700" b="0" i="0" u="none" strike="noStrike" kern="0" cap="none" spc="0" normalizeH="0" baseline="0" noProof="0" dirty="0" smtClean="0">
                <a:ln>
                  <a:noFill/>
                </a:ln>
                <a:solidFill>
                  <a:srgbClr val="0C0F20"/>
                </a:solidFill>
                <a:effectLst/>
                <a:uLnTx/>
                <a:uFillTx/>
                <a:latin typeface="Consolas"/>
                <a:ea typeface="ヒラギノ角ゴ ProN W3"/>
                <a:cs typeface="Consolas"/>
                <a:sym typeface="Arial" charset="0"/>
              </a:rPr>
              <a:t> = </a:t>
            </a:r>
            <a:r>
              <a:rPr kumimoji="0" lang="en-US" sz="1700" b="0" i="0" u="none" strike="noStrike" kern="0" cap="none" spc="0" normalizeH="0" baseline="0" noProof="0" dirty="0" err="1" smtClean="0">
                <a:ln>
                  <a:noFill/>
                </a:ln>
                <a:solidFill>
                  <a:srgbClr val="B50B1B"/>
                </a:solidFill>
                <a:effectLst/>
                <a:uLnTx/>
                <a:uFillTx/>
                <a:latin typeface="Consolas"/>
                <a:ea typeface="ヒラギノ角ゴ ProN W3"/>
                <a:cs typeface="Consolas"/>
                <a:sym typeface="Arial" charset="0"/>
              </a:rPr>
              <a:t>hashtags</a:t>
            </a:r>
            <a:endParaRPr kumimoji="0" lang="en-US" sz="1700" b="0" i="0" u="none" strike="noStrike" kern="0" cap="none" spc="0" normalizeH="0" baseline="0" noProof="0" dirty="0" smtClean="0">
              <a:ln>
                <a:noFill/>
              </a:ln>
              <a:solidFill>
                <a:srgbClr val="B50B1B"/>
              </a:solidFill>
              <a:effectLst/>
              <a:uLnTx/>
              <a:uFillTx/>
              <a:latin typeface="Consolas"/>
              <a:ea typeface="ヒラギノ角ゴ ProN W3"/>
              <a:cs typeface="Consolas"/>
              <a:sym typeface="Arial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ts val="756"/>
              </a:spcBef>
              <a:spcAft>
                <a:spcPct val="0"/>
              </a:spcAft>
              <a:buClr>
                <a:srgbClr val="D11349"/>
              </a:buClr>
              <a:buSzPct val="100000"/>
              <a:buFont typeface="Wingdings" charset="0"/>
              <a:buNone/>
              <a:tabLst/>
              <a:defRPr/>
            </a:pPr>
            <a:r>
              <a:rPr lang="en-US" sz="1700" b="0" kern="0" dirty="0">
                <a:solidFill>
                  <a:srgbClr val="B50B1B"/>
                </a:solidFill>
                <a:latin typeface="Consolas"/>
                <a:ea typeface="ヒラギノ角ゴ ProN W3"/>
                <a:cs typeface="Consolas"/>
              </a:rPr>
              <a:t> </a:t>
            </a:r>
            <a:r>
              <a:rPr lang="en-US" sz="1700" b="0" kern="0" dirty="0" smtClean="0">
                <a:solidFill>
                  <a:srgbClr val="B50B1B"/>
                </a:solidFill>
                <a:latin typeface="Consolas"/>
                <a:ea typeface="ヒラギノ角ゴ ProN W3"/>
                <a:cs typeface="Consolas"/>
              </a:rPr>
              <a:t>   </a:t>
            </a:r>
            <a:r>
              <a:rPr kumimoji="0" lang="en-US" sz="1700" b="0" i="0" u="none" strike="noStrike" kern="0" cap="none" spc="0" normalizeH="0" baseline="0" noProof="0" dirty="0" smtClean="0">
                <a:ln>
                  <a:noFill/>
                </a:ln>
                <a:solidFill>
                  <a:srgbClr val="0C0F20"/>
                </a:solidFill>
                <a:effectLst/>
                <a:uLnTx/>
                <a:uFillTx/>
                <a:latin typeface="Consolas"/>
                <a:ea typeface="ヒラギノ角ゴ ProN W3"/>
                <a:cs typeface="Consolas"/>
                <a:sym typeface="Arial" charset="0"/>
              </a:rPr>
              <a:t>.</a:t>
            </a:r>
            <a:r>
              <a:rPr lang="en-US" sz="1700" b="0" kern="0" dirty="0" err="1" smtClean="0">
                <a:solidFill>
                  <a:srgbClr val="1D86CD"/>
                </a:solidFill>
                <a:latin typeface="Consolas"/>
                <a:ea typeface="ヒラギノ角ゴ ProN W3"/>
                <a:cs typeface="Consolas"/>
              </a:rPr>
              <a:t>reduceByKey</a:t>
            </a:r>
            <a:r>
              <a:rPr kumimoji="0" lang="en-US" sz="1700" b="0" i="0" u="none" strike="noStrike" kern="0" cap="none" spc="0" normalizeH="0" baseline="0" noProof="0" dirty="0" err="1" smtClean="0">
                <a:ln>
                  <a:noFill/>
                </a:ln>
                <a:solidFill>
                  <a:srgbClr val="1D86CD"/>
                </a:solidFill>
                <a:effectLst/>
                <a:uLnTx/>
                <a:uFillTx/>
                <a:latin typeface="Consolas"/>
                <a:ea typeface="ヒラギノ角ゴ ProN W3"/>
                <a:cs typeface="Consolas"/>
                <a:sym typeface="Arial" charset="0"/>
              </a:rPr>
              <a:t>AndWindow</a:t>
            </a:r>
            <a:r>
              <a:rPr kumimoji="0" lang="en-US" sz="1700" b="0" i="0" u="none" strike="noStrike" kern="0" cap="none" spc="0" normalizeH="0" baseline="0" noProof="0" dirty="0" smtClean="0">
                <a:ln>
                  <a:noFill/>
                </a:ln>
                <a:solidFill>
                  <a:srgbClr val="0C0F20"/>
                </a:solidFill>
                <a:effectLst/>
                <a:uLnTx/>
                <a:uFillTx/>
                <a:latin typeface="Consolas"/>
                <a:ea typeface="ヒラギノ角ゴ ProN W3"/>
                <a:cs typeface="Consolas"/>
                <a:sym typeface="Arial" charset="0"/>
              </a:rPr>
              <a:t>(_ + _,</a:t>
            </a:r>
            <a:r>
              <a:rPr kumimoji="0" lang="en-US" sz="1700" b="0" i="0" u="none" strike="noStrike" kern="0" cap="none" spc="0" normalizeH="0" noProof="0" dirty="0" smtClean="0">
                <a:ln>
                  <a:noFill/>
                </a:ln>
                <a:solidFill>
                  <a:srgbClr val="0C0F20"/>
                </a:solidFill>
                <a:effectLst/>
                <a:uLnTx/>
                <a:uFillTx/>
                <a:latin typeface="Consolas"/>
                <a:ea typeface="ヒラギノ角ゴ ProN W3"/>
                <a:cs typeface="Consolas"/>
                <a:sym typeface="Arial" charset="0"/>
              </a:rPr>
              <a:t> _ - _, </a:t>
            </a:r>
            <a:r>
              <a:rPr kumimoji="0" lang="en-US" sz="1700" b="0" i="0" u="none" strike="noStrike" kern="0" cap="none" spc="0" normalizeH="0" baseline="0" noProof="0" dirty="0" smtClean="0">
                <a:ln>
                  <a:noFill/>
                </a:ln>
                <a:solidFill>
                  <a:srgbClr val="0C0F20"/>
                </a:solidFill>
                <a:effectLst/>
                <a:uLnTx/>
                <a:uFillTx/>
                <a:latin typeface="Consolas"/>
                <a:ea typeface="ヒラギノ角ゴ ProN W3"/>
                <a:cs typeface="Consolas"/>
                <a:sym typeface="Arial" charset="0"/>
              </a:rPr>
              <a:t>Minutes(10), Seconds(1))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ts val="756"/>
              </a:spcBef>
              <a:spcAft>
                <a:spcPct val="0"/>
              </a:spcAft>
              <a:buClr>
                <a:srgbClr val="D11349"/>
              </a:buClr>
              <a:buSzPct val="100000"/>
              <a:buFont typeface="Wingdings" charset="0"/>
              <a:buNone/>
              <a:tabLst/>
              <a:defRPr/>
            </a:pPr>
            <a:endParaRPr kumimoji="0" lang="en-US" sz="2400" b="0" i="0" u="none" strike="noStrike" kern="0" cap="none" spc="0" normalizeH="0" baseline="0" noProof="0" dirty="0" smtClean="0">
              <a:ln>
                <a:noFill/>
              </a:ln>
              <a:solidFill>
                <a:srgbClr val="0C0F20"/>
              </a:solidFill>
              <a:effectLst/>
              <a:uLnTx/>
              <a:uFillTx/>
              <a:latin typeface="Calibri"/>
              <a:ea typeface="ヒラギノ角ゴ ProN W3"/>
              <a:cs typeface="Calibri"/>
              <a:sym typeface="Arial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ts val="756"/>
              </a:spcBef>
              <a:spcAft>
                <a:spcPct val="0"/>
              </a:spcAft>
              <a:buClr>
                <a:srgbClr val="D11349"/>
              </a:buClr>
              <a:buSzPct val="100000"/>
              <a:buFont typeface="Wingdings" charset="0"/>
              <a:buNone/>
              <a:tabLst/>
              <a:defRPr/>
            </a:pPr>
            <a:endParaRPr kumimoji="0" lang="en-US" sz="2400" b="0" i="0" u="none" strike="noStrike" kern="0" cap="none" spc="0" normalizeH="0" baseline="0" noProof="0" dirty="0" smtClean="0">
              <a:ln>
                <a:noFill/>
              </a:ln>
              <a:solidFill>
                <a:srgbClr val="0C0F20"/>
              </a:solidFill>
              <a:effectLst/>
              <a:uLnTx/>
              <a:uFillTx/>
              <a:latin typeface="Calibri"/>
              <a:ea typeface="ヒラギノ角ゴ ProN W3"/>
              <a:cs typeface="Calibri"/>
              <a:sym typeface="Arial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ts val="756"/>
              </a:spcBef>
              <a:spcAft>
                <a:spcPct val="0"/>
              </a:spcAft>
              <a:buClr>
                <a:srgbClr val="D11349"/>
              </a:buClr>
              <a:buSzPct val="100000"/>
              <a:buFont typeface="Wingdings" charset="0"/>
              <a:buNone/>
              <a:tabLst/>
              <a:defRPr/>
            </a:pPr>
            <a:r>
              <a:rPr kumimoji="0" lang="en-US" sz="2400" b="0" i="0" u="none" strike="noStrike" kern="0" cap="none" spc="0" normalizeH="0" baseline="0" noProof="0" dirty="0" smtClean="0">
                <a:ln>
                  <a:noFill/>
                </a:ln>
                <a:solidFill>
                  <a:sysClr val="windowText" lastClr="000000">
                    <a:lumMod val="50000"/>
                    <a:lumOff val="50000"/>
                  </a:sysClr>
                </a:solidFill>
                <a:effectLst/>
                <a:uLnTx/>
                <a:uFillTx/>
                <a:latin typeface="Calibri"/>
                <a:ea typeface="ヒラギノ角ゴ ProN W3"/>
                <a:cs typeface="Calibri"/>
                <a:sym typeface="Arial" charset="0"/>
              </a:rPr>
              <a:t>  </a:t>
            </a:r>
            <a:endParaRPr kumimoji="0" lang="en-US" sz="2400" b="0" i="0" u="none" strike="noStrike" kern="0" cap="none" spc="0" normalizeH="0" baseline="0" noProof="0" dirty="0">
              <a:ln>
                <a:noFill/>
              </a:ln>
              <a:solidFill>
                <a:srgbClr val="0C0F20"/>
              </a:solidFill>
              <a:effectLst/>
              <a:uLnTx/>
              <a:uFillTx/>
              <a:latin typeface="Calibri"/>
              <a:ea typeface="ヒラギノ角ゴ ProN W3"/>
              <a:cs typeface="Calibri"/>
              <a:sym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09628398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2" grpId="0"/>
      <p:bldP spid="53" grpId="0"/>
    </p:bld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What’s the problem?</a:t>
            </a:r>
            <a:endParaRPr lang="en-US" sz="36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0" y="2559784"/>
            <a:ext cx="9144000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tabLst>
                <a:tab pos="292100" algn="l"/>
                <a:tab pos="520700" algn="l"/>
              </a:tabLst>
            </a:pPr>
            <a:r>
              <a:rPr lang="en-US" sz="3600" b="0" dirty="0" smtClean="0">
                <a:solidFill>
                  <a:schemeClr val="bg1"/>
                </a:solidFill>
                <a:latin typeface="Gill Sans"/>
                <a:cs typeface="Gill Sans"/>
              </a:rPr>
              <a:t>event time</a:t>
            </a:r>
            <a:endParaRPr lang="en-US" sz="2800" b="0" dirty="0" smtClean="0">
              <a:solidFill>
                <a:schemeClr val="bg1"/>
              </a:solidFill>
              <a:latin typeface="Gill Sans"/>
              <a:cs typeface="Gill Sans"/>
            </a:endParaRPr>
          </a:p>
          <a:p>
            <a:pPr algn="ctr">
              <a:tabLst>
                <a:tab pos="292100" algn="l"/>
                <a:tab pos="520700" algn="l"/>
              </a:tabLst>
            </a:pPr>
            <a:r>
              <a:rPr lang="en-US" sz="2800" b="0" dirty="0" smtClean="0">
                <a:solidFill>
                  <a:schemeClr val="bg1"/>
                </a:solidFill>
                <a:latin typeface="Gill Sans"/>
                <a:cs typeface="Gill Sans"/>
              </a:rPr>
              <a:t>vs. </a:t>
            </a:r>
          </a:p>
          <a:p>
            <a:pPr algn="ctr">
              <a:tabLst>
                <a:tab pos="292100" algn="l"/>
                <a:tab pos="520700" algn="l"/>
              </a:tabLst>
            </a:pPr>
            <a:r>
              <a:rPr lang="en-US" sz="3600" b="0" dirty="0" smtClean="0">
                <a:solidFill>
                  <a:schemeClr val="bg1"/>
                </a:solidFill>
                <a:latin typeface="Gill Sans"/>
                <a:cs typeface="Gill Sans"/>
              </a:rPr>
              <a:t>processing time</a:t>
            </a:r>
            <a:endParaRPr lang="en-US" sz="4800" b="0" dirty="0" smtClean="0">
              <a:solidFill>
                <a:schemeClr val="bg1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814269898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Braine-le-Château_JPG02.jp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5" name="TextBox 4"/>
          <p:cNvSpPr txBox="1">
            <a:spLocks noChangeArrowheads="1"/>
          </p:cNvSpPr>
          <p:nvPr/>
        </p:nvSpPr>
        <p:spPr bwMode="auto">
          <a:xfrm>
            <a:off x="0" y="6611938"/>
            <a:ext cx="403860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1000" b="0" dirty="0" smtClean="0"/>
              <a:t>Source: Wikipedia (River)</a:t>
            </a:r>
            <a:endParaRPr lang="en-US" sz="1000" b="0" dirty="0"/>
          </a:p>
        </p:txBody>
      </p:sp>
      <p:sp>
        <p:nvSpPr>
          <p:cNvPr id="6" name="TextBox 5"/>
          <p:cNvSpPr txBox="1"/>
          <p:nvPr/>
        </p:nvSpPr>
        <p:spPr>
          <a:xfrm>
            <a:off x="381000" y="5791200"/>
            <a:ext cx="7086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tabLst>
                <a:tab pos="292100" algn="l"/>
                <a:tab pos="520700" algn="l"/>
              </a:tabLst>
            </a:pPr>
            <a:r>
              <a:rPr lang="en-US" sz="3600" b="0" dirty="0">
                <a:latin typeface="Gill Sans"/>
                <a:cs typeface="Gill Sans"/>
              </a:rPr>
              <a:t>Stream Processing Frameworks</a:t>
            </a: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0" y="68580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 smtClean="0">
                <a:latin typeface="Gill Sans"/>
                <a:cs typeface="Gill Sans"/>
              </a:rPr>
              <a:t>             </a:t>
            </a:r>
            <a:r>
              <a:rPr lang="en-US" sz="3600" b="0" kern="0" dirty="0" smtClean="0">
                <a:latin typeface="Gill Sans"/>
                <a:cs typeface="Gill Sans"/>
              </a:rPr>
              <a:t>Apache Beam</a:t>
            </a:r>
            <a:endParaRPr lang="en-US" sz="3600" b="0" kern="0" dirty="0"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1978005969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Apache Beam</a:t>
            </a:r>
            <a:endParaRPr lang="en-US" sz="36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0" y="28194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2015: Google releases Cloud Dataflow</a:t>
            </a:r>
            <a:endParaRPr lang="en-US" sz="24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0" y="3352800"/>
            <a:ext cx="9144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2016: Google donates API and SDK to Apache</a:t>
            </a:r>
            <a:b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</a:b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 to become Apache Beam</a:t>
            </a:r>
            <a:endParaRPr lang="en-US" sz="24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0" y="2281535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2013: 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Google 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publishes paper about </a:t>
            </a:r>
            <a:r>
              <a:rPr lang="en-US" sz="2400" b="0" kern="0" dirty="0" err="1" smtClean="0">
                <a:solidFill>
                  <a:srgbClr val="000000"/>
                </a:solidFill>
                <a:latin typeface="Gill Sans"/>
                <a:cs typeface="Gill Sans"/>
              </a:rPr>
              <a:t>MillWheel</a:t>
            </a:r>
            <a:endParaRPr lang="en-US" sz="24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1722380420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Programming Model</a:t>
            </a:r>
            <a:endParaRPr lang="en-US" sz="36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0" y="196209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Core Concepts </a:t>
            </a:r>
            <a:endParaRPr lang="en-US" sz="24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0" y="2343090"/>
            <a:ext cx="9144000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Pipeline: a data processing task</a:t>
            </a:r>
          </a:p>
          <a:p>
            <a:pPr lvl="0" algn="ctr">
              <a:defRPr/>
            </a:pPr>
            <a:r>
              <a:rPr lang="en-US" sz="2000" b="0" kern="0" dirty="0" err="1" smtClean="0">
                <a:solidFill>
                  <a:srgbClr val="0070C0"/>
                </a:solidFill>
                <a:latin typeface="Gill Sans"/>
                <a:cs typeface="Gill Sans"/>
              </a:rPr>
              <a:t>PCollection</a:t>
            </a: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: a distributed dataset that a pipeline operates on</a:t>
            </a:r>
          </a:p>
          <a:p>
            <a:pPr lvl="0" algn="ctr">
              <a:defRPr/>
            </a:pP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Transform: a data processing operation</a:t>
            </a:r>
          </a:p>
          <a:p>
            <a:pPr lvl="0" algn="ctr">
              <a:defRPr/>
            </a:pP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Source: for reading data</a:t>
            </a:r>
          </a:p>
          <a:p>
            <a:pPr lvl="0" algn="ctr">
              <a:defRPr/>
            </a:pP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Sink: for writing data</a:t>
            </a:r>
            <a:endParaRPr lang="en-US" sz="2000" b="0" kern="0" dirty="0">
              <a:solidFill>
                <a:srgbClr val="0070C0"/>
              </a:solidFill>
              <a:latin typeface="Gill Sans"/>
              <a:cs typeface="Gill Sans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0" y="4415135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Processing semantics: exactly 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once</a:t>
            </a:r>
            <a:endParaRPr lang="en-US" sz="24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422016296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Looks a lot like Spark!</a:t>
            </a:r>
            <a:endParaRPr lang="en-US" sz="36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457200" y="1828800"/>
            <a:ext cx="8305800" cy="452431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Pipeline p =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Pipeline.create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(options);</a:t>
            </a:r>
          </a:p>
          <a:p>
            <a:endParaRPr lang="en-US" b="0" dirty="0">
              <a:solidFill>
                <a:srgbClr val="000000"/>
              </a:solidFill>
              <a:latin typeface="Andale Mono"/>
              <a:cs typeface="Andale Mono"/>
            </a:endParaRPr>
          </a:p>
          <a:p>
            <a:r>
              <a:rPr lang="en-US" b="0" dirty="0" err="1">
                <a:solidFill>
                  <a:schemeClr val="bg1">
                    <a:lumMod val="50000"/>
                    <a:lumOff val="50000"/>
                  </a:schemeClr>
                </a:solidFill>
                <a:latin typeface="Andale Mono"/>
                <a:cs typeface="Andale Mono"/>
              </a:rPr>
              <a:t>p.apply</a:t>
            </a:r>
            <a:r>
              <a:rPr lang="en-US" b="0" dirty="0">
                <a:solidFill>
                  <a:schemeClr val="bg1">
                    <a:lumMod val="50000"/>
                    <a:lumOff val="50000"/>
                  </a:schemeClr>
                </a:solidFill>
                <a:latin typeface="Andale Mono"/>
                <a:cs typeface="Andale Mono"/>
              </a:rPr>
              <a:t>(</a:t>
            </a:r>
            <a:r>
              <a:rPr lang="en-US" b="0" dirty="0" err="1">
                <a:solidFill>
                  <a:schemeClr val="bg1">
                    <a:lumMod val="50000"/>
                    <a:lumOff val="50000"/>
                  </a:schemeClr>
                </a:solidFill>
                <a:latin typeface="Andale Mono"/>
                <a:cs typeface="Andale Mono"/>
              </a:rPr>
              <a:t>TextIO.Read.from</a:t>
            </a:r>
            <a:r>
              <a:rPr lang="en-US" b="0" dirty="0">
                <a:solidFill>
                  <a:schemeClr val="bg1">
                    <a:lumMod val="50000"/>
                    <a:lumOff val="50000"/>
                  </a:schemeClr>
                </a:solidFill>
                <a:latin typeface="Andale Mono"/>
                <a:cs typeface="Andale Mono"/>
              </a:rPr>
              <a:t>("</a:t>
            </a:r>
            <a:r>
              <a:rPr lang="en-US" b="0" dirty="0" err="1">
                <a:solidFill>
                  <a:schemeClr val="bg1">
                    <a:lumMod val="50000"/>
                    <a:lumOff val="50000"/>
                  </a:schemeClr>
                </a:solidFill>
                <a:latin typeface="Andale Mono"/>
                <a:cs typeface="Andale Mono"/>
              </a:rPr>
              <a:t>gs</a:t>
            </a:r>
            <a:r>
              <a:rPr lang="en-US" b="0" dirty="0">
                <a:solidFill>
                  <a:schemeClr val="bg1">
                    <a:lumMod val="50000"/>
                    <a:lumOff val="50000"/>
                  </a:schemeClr>
                </a:solidFill>
                <a:latin typeface="Andale Mono"/>
                <a:cs typeface="Andale Mono"/>
              </a:rPr>
              <a:t>://your/input/"))   </a:t>
            </a:r>
          </a:p>
          <a:p>
            <a:endParaRPr lang="en-US" b="0" dirty="0" smtClean="0">
              <a:solidFill>
                <a:srgbClr val="000000"/>
              </a:solidFill>
              <a:latin typeface="Andale Mono"/>
              <a:cs typeface="Andale Mono"/>
            </a:endParaRPr>
          </a:p>
          <a:p>
            <a:endParaRPr lang="en-US" b="0" dirty="0" smtClean="0">
              <a:solidFill>
                <a:srgbClr val="000000"/>
              </a:solidFill>
              <a:latin typeface="Andale Mono"/>
              <a:cs typeface="Andale Mono"/>
            </a:endParaRPr>
          </a:p>
          <a:p>
            <a:endParaRPr lang="en-US" b="0" dirty="0">
              <a:solidFill>
                <a:srgbClr val="000000"/>
              </a:solidFill>
              <a:latin typeface="Andale Mono"/>
              <a:cs typeface="Andale Mono"/>
            </a:endParaRPr>
          </a:p>
          <a:p>
            <a:endParaRPr lang="en-US" b="0" dirty="0">
              <a:solidFill>
                <a:srgbClr val="000000"/>
              </a:solidFill>
              <a:latin typeface="Andale Mono"/>
              <a:cs typeface="Andale Mono"/>
            </a:endParaRPr>
          </a:p>
          <a:p>
            <a:endParaRPr lang="en-US" b="0" dirty="0" smtClean="0">
              <a:solidFill>
                <a:srgbClr val="000000"/>
              </a:solidFill>
              <a:latin typeface="Andale Mono"/>
              <a:cs typeface="Andale Mono"/>
            </a:endParaRPr>
          </a:p>
          <a:p>
            <a:endParaRPr lang="en-US" b="0" dirty="0">
              <a:solidFill>
                <a:srgbClr val="000000"/>
              </a:solidFill>
              <a:latin typeface="Andale Mono"/>
              <a:cs typeface="Andale Mono"/>
            </a:endParaRPr>
          </a:p>
          <a:p>
            <a:endParaRPr lang="en-US" b="0" dirty="0" smtClean="0">
              <a:solidFill>
                <a:srgbClr val="000000"/>
              </a:solidFill>
              <a:latin typeface="Andale Mono"/>
              <a:cs typeface="Andale Mono"/>
            </a:endParaRPr>
          </a:p>
          <a:p>
            <a:endParaRPr lang="en-US" b="0" dirty="0" smtClean="0">
              <a:solidFill>
                <a:srgbClr val="000000"/>
              </a:solidFill>
              <a:latin typeface="Andale Mono"/>
              <a:cs typeface="Andale Mono"/>
            </a:endParaRP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.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apply(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FlatMapElements.via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((String word) -&gt;     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  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Arrays.asList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(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word.split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("[^a-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zA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-Z']+")))) 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.apply(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Filter.by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((String word) -&gt; !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word.isEmpty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())) 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.apply(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Count.perElement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())</a:t>
            </a:r>
          </a:p>
          <a:p>
            <a:r>
              <a:rPr lang="en-US" b="0" dirty="0">
                <a:solidFill>
                  <a:schemeClr val="bg1">
                    <a:lumMod val="50000"/>
                    <a:lumOff val="50000"/>
                  </a:schemeClr>
                </a:solidFill>
                <a:latin typeface="Andale Mono"/>
                <a:cs typeface="Andale Mono"/>
              </a:rPr>
              <a:t> .apply(</a:t>
            </a:r>
            <a:r>
              <a:rPr lang="en-US" b="0" dirty="0" err="1">
                <a:solidFill>
                  <a:schemeClr val="bg1">
                    <a:lumMod val="50000"/>
                    <a:lumOff val="50000"/>
                  </a:schemeClr>
                </a:solidFill>
                <a:latin typeface="Andale Mono"/>
                <a:cs typeface="Andale Mono"/>
              </a:rPr>
              <a:t>MapElements.via</a:t>
            </a:r>
            <a:r>
              <a:rPr lang="en-US" b="0" dirty="0">
                <a:solidFill>
                  <a:schemeClr val="bg1">
                    <a:lumMod val="50000"/>
                    <a:lumOff val="50000"/>
                  </a:schemeClr>
                </a:solidFill>
                <a:latin typeface="Andale Mono"/>
                <a:cs typeface="Andale Mono"/>
              </a:rPr>
              <a:t>((KV&lt;String, Long&gt; </a:t>
            </a:r>
            <a:r>
              <a:rPr lang="en-US" b="0" dirty="0" err="1">
                <a:solidFill>
                  <a:schemeClr val="bg1">
                    <a:lumMod val="50000"/>
                    <a:lumOff val="50000"/>
                  </a:schemeClr>
                </a:solidFill>
                <a:latin typeface="Andale Mono"/>
                <a:cs typeface="Andale Mono"/>
              </a:rPr>
              <a:t>wordCount</a:t>
            </a:r>
            <a:r>
              <a:rPr lang="en-US" b="0" dirty="0">
                <a:solidFill>
                  <a:schemeClr val="bg1">
                    <a:lumMod val="50000"/>
                    <a:lumOff val="50000"/>
                  </a:schemeClr>
                </a:solidFill>
                <a:latin typeface="Andale Mono"/>
                <a:cs typeface="Andale Mono"/>
              </a:rPr>
              <a:t>) -&gt; </a:t>
            </a:r>
          </a:p>
          <a:p>
            <a:r>
              <a:rPr lang="en-US" b="0" dirty="0">
                <a:solidFill>
                  <a:schemeClr val="bg1">
                    <a:lumMod val="50000"/>
                    <a:lumOff val="50000"/>
                  </a:schemeClr>
                </a:solidFill>
                <a:latin typeface="Andale Mono"/>
                <a:cs typeface="Andale Mono"/>
              </a:rPr>
              <a:t>    </a:t>
            </a:r>
            <a:r>
              <a:rPr lang="en-US" b="0" dirty="0" err="1">
                <a:solidFill>
                  <a:schemeClr val="bg1">
                    <a:lumMod val="50000"/>
                    <a:lumOff val="50000"/>
                  </a:schemeClr>
                </a:solidFill>
                <a:latin typeface="Andale Mono"/>
                <a:cs typeface="Andale Mono"/>
              </a:rPr>
              <a:t>wordCount.getKey</a:t>
            </a:r>
            <a:r>
              <a:rPr lang="en-US" b="0" dirty="0">
                <a:solidFill>
                  <a:schemeClr val="bg1">
                    <a:lumMod val="50000"/>
                    <a:lumOff val="50000"/>
                  </a:schemeClr>
                </a:solidFill>
                <a:latin typeface="Andale Mono"/>
                <a:cs typeface="Andale Mono"/>
              </a:rPr>
              <a:t>() + ": " + </a:t>
            </a:r>
            <a:r>
              <a:rPr lang="en-US" b="0" dirty="0" err="1">
                <a:solidFill>
                  <a:schemeClr val="bg1">
                    <a:lumMod val="50000"/>
                    <a:lumOff val="50000"/>
                  </a:schemeClr>
                </a:solidFill>
                <a:latin typeface="Andale Mono"/>
                <a:cs typeface="Andale Mono"/>
              </a:rPr>
              <a:t>wordCount.getValue</a:t>
            </a:r>
            <a:r>
              <a:rPr lang="en-US" b="0" dirty="0">
                <a:solidFill>
                  <a:schemeClr val="bg1">
                    <a:lumMod val="50000"/>
                    <a:lumOff val="50000"/>
                  </a:schemeClr>
                </a:solidFill>
                <a:latin typeface="Andale Mono"/>
                <a:cs typeface="Andale Mono"/>
              </a:rPr>
              <a:t>()))  </a:t>
            </a:r>
          </a:p>
          <a:p>
            <a:r>
              <a:rPr lang="en-US" b="0" dirty="0">
                <a:solidFill>
                  <a:schemeClr val="bg1">
                    <a:lumMod val="50000"/>
                    <a:lumOff val="50000"/>
                  </a:schemeClr>
                </a:solidFill>
                <a:latin typeface="Andale Mono"/>
                <a:cs typeface="Andale Mono"/>
              </a:rPr>
              <a:t> .apply(</a:t>
            </a:r>
            <a:r>
              <a:rPr lang="en-US" b="0" dirty="0" err="1">
                <a:solidFill>
                  <a:schemeClr val="bg1">
                    <a:lumMod val="50000"/>
                    <a:lumOff val="50000"/>
                  </a:schemeClr>
                </a:solidFill>
                <a:latin typeface="Andale Mono"/>
                <a:cs typeface="Andale Mono"/>
              </a:rPr>
              <a:t>TextIO.Write.to</a:t>
            </a:r>
            <a:r>
              <a:rPr lang="en-US" b="0" dirty="0">
                <a:solidFill>
                  <a:schemeClr val="bg1">
                    <a:lumMod val="50000"/>
                    <a:lumOff val="50000"/>
                  </a:schemeClr>
                </a:solidFill>
                <a:latin typeface="Andale Mono"/>
                <a:cs typeface="Andale Mono"/>
              </a:rPr>
              <a:t>("</a:t>
            </a:r>
            <a:r>
              <a:rPr lang="en-US" b="0" dirty="0" err="1">
                <a:solidFill>
                  <a:schemeClr val="bg1">
                    <a:lumMod val="50000"/>
                    <a:lumOff val="50000"/>
                  </a:schemeClr>
                </a:solidFill>
                <a:latin typeface="Andale Mono"/>
                <a:cs typeface="Andale Mono"/>
              </a:rPr>
              <a:t>gs</a:t>
            </a:r>
            <a:r>
              <a:rPr lang="en-US" b="0" dirty="0">
                <a:solidFill>
                  <a:schemeClr val="bg1">
                    <a:lumMod val="50000"/>
                    <a:lumOff val="50000"/>
                  </a:schemeClr>
                </a:solidFill>
                <a:latin typeface="Andale Mono"/>
                <a:cs typeface="Andale Mono"/>
              </a:rPr>
              <a:t>://your/output/"));</a:t>
            </a:r>
          </a:p>
        </p:txBody>
      </p:sp>
    </p:spTree>
    <p:extLst>
      <p:ext uri="{BB962C8B-B14F-4D97-AF65-F5344CB8AC3E}">
        <p14:creationId xmlns:p14="http://schemas.microsoft.com/office/powerpoint/2010/main" val="527213643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The Beam Model</a:t>
            </a:r>
            <a:endParaRPr lang="en-US" sz="36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0" y="2205335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 smtClean="0">
                <a:solidFill>
                  <a:srgbClr val="FFC000"/>
                </a:solidFill>
                <a:latin typeface="Gill Sans"/>
                <a:cs typeface="Gill Sans"/>
              </a:rPr>
              <a:t>What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 results are computed?</a:t>
            </a:r>
            <a:endParaRPr lang="en-US" sz="24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0" y="2822377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4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Where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 in event time are the results computed?</a:t>
            </a:r>
            <a:endParaRPr lang="en-US" sz="24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0" y="3424535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400" b="0" kern="0" dirty="0" smtClean="0">
                <a:solidFill>
                  <a:srgbClr val="00B050"/>
                </a:solidFill>
                <a:latin typeface="Gill Sans"/>
                <a:cs typeface="Gill Sans"/>
              </a:rPr>
              <a:t>When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 in processing time are the results materialized?</a:t>
            </a:r>
            <a:endParaRPr lang="en-US" sz="24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0" y="40386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400" b="0" kern="0" dirty="0" smtClean="0">
                <a:solidFill>
                  <a:srgbClr val="FF0000"/>
                </a:solidFill>
                <a:latin typeface="Gill Sans"/>
                <a:cs typeface="Gill Sans"/>
              </a:rPr>
              <a:t>How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 do refinements of results relate?</a:t>
            </a:r>
            <a:endParaRPr lang="en-US" sz="24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1691997410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Initial Implementation</a:t>
            </a:r>
            <a:endParaRPr lang="en-US" sz="36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0" y="188589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Algorithm: Co-occurrences within query sessions</a:t>
            </a:r>
            <a:endParaRPr lang="en-US" sz="24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0" y="3865602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Why?</a:t>
            </a:r>
            <a:endParaRPr lang="en-US" sz="24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0" y="4246602"/>
            <a:ext cx="9144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Log collection lag</a:t>
            </a:r>
          </a:p>
          <a:p>
            <a:pPr lvl="0" algn="ctr">
              <a:defRPr/>
            </a:pP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Hadoop scheduling lag</a:t>
            </a:r>
          </a:p>
          <a:p>
            <a:pPr lvl="0" algn="ctr">
              <a:defRPr/>
            </a:pP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Hadoop job latencies</a:t>
            </a:r>
            <a:endParaRPr lang="en-US" sz="2000" b="0" kern="0" dirty="0">
              <a:solidFill>
                <a:srgbClr val="0070C0"/>
              </a:solidFill>
              <a:latin typeface="Gill Sans"/>
              <a:cs typeface="Gill Sans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0" y="2281535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Implementation: Pig scripts over query logs on HDFS</a:t>
            </a:r>
            <a:endParaRPr lang="en-US" sz="24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0" y="31242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tabLst>
                <a:tab pos="292100" algn="l"/>
                <a:tab pos="520700" algn="l"/>
              </a:tabLst>
            </a:pPr>
            <a:r>
              <a:rPr lang="en-US" sz="2400" b="0" dirty="0" smtClean="0">
                <a:solidFill>
                  <a:srgbClr val="FF0000"/>
                </a:solidFill>
                <a:latin typeface="Gill Sans"/>
                <a:cs typeface="Gill Sans"/>
              </a:rPr>
              <a:t>Problem: Query suggestions were several hours old!</a:t>
            </a:r>
            <a:endParaRPr lang="en-US" sz="2400" b="0" dirty="0">
              <a:solidFill>
                <a:srgbClr val="FF0000"/>
              </a:solidFill>
              <a:latin typeface="Gill Sans"/>
              <a:cs typeface="Gill Sans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0" y="57150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tabLst>
                <a:tab pos="292100" algn="l"/>
                <a:tab pos="520700" algn="l"/>
              </a:tabLst>
            </a:pPr>
            <a:r>
              <a:rPr lang="en-US" sz="2400" b="0" dirty="0" smtClean="0">
                <a:solidFill>
                  <a:srgbClr val="FF0000"/>
                </a:solidFill>
                <a:latin typeface="Gill Sans"/>
                <a:cs typeface="Gill Sans"/>
              </a:rPr>
              <a:t>We need real-time processing!</a:t>
            </a:r>
            <a:endParaRPr lang="en-US" sz="2400" b="0" dirty="0">
              <a:solidFill>
                <a:srgbClr val="FF000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451942923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  <p:bldP spid="34" grpId="0"/>
      <p:bldP spid="35" grpId="0"/>
      <p:bldP spid="8" grpId="0"/>
      <p:bldP spid="9" grpId="0"/>
      <p:bldP spid="10" grpId="0"/>
    </p:bld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Event Time vs. Processing Time</a:t>
            </a:r>
            <a:endParaRPr lang="en-US" sz="36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0" y="10668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What’s the distinction?</a:t>
            </a:r>
            <a:endParaRPr lang="en-US" sz="24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0" y="2822377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4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Where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 in event time are the results computed?</a:t>
            </a:r>
            <a:endParaRPr lang="en-US" sz="24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0" y="3424535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400" b="0" kern="0" dirty="0" smtClean="0">
                <a:solidFill>
                  <a:srgbClr val="00B050"/>
                </a:solidFill>
                <a:latin typeface="Gill Sans"/>
                <a:cs typeface="Gill Sans"/>
              </a:rPr>
              <a:t>When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 in processing time are the results materialized?</a:t>
            </a:r>
            <a:endParaRPr lang="en-US" sz="24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0" y="40386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400" b="0" kern="0" dirty="0" smtClean="0">
                <a:solidFill>
                  <a:srgbClr val="FF0000"/>
                </a:solidFill>
                <a:latin typeface="Gill Sans"/>
                <a:cs typeface="Gill Sans"/>
              </a:rPr>
              <a:t>How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 do refinements of results relate?</a:t>
            </a:r>
            <a:endParaRPr lang="en-US" sz="24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0" y="1733490"/>
            <a:ext cx="9144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Watermark: System’s notion when all data in a 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/>
            </a:r>
            <a:b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</a:b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window </a:t>
            </a: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is expected to 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arrive</a:t>
            </a:r>
            <a:endParaRPr lang="en-US" sz="24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838200" y="4800600"/>
            <a:ext cx="5562600" cy="16927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defRPr/>
            </a:pPr>
            <a:r>
              <a:rPr lang="en-US" sz="2000" b="0" kern="0" dirty="0">
                <a:solidFill>
                  <a:schemeClr val="bg1"/>
                </a:solidFill>
                <a:latin typeface="Gill Sans"/>
                <a:cs typeface="Gill Sans"/>
              </a:rPr>
              <a:t>Trigger: a mechanism for declaring when output of a window should be </a:t>
            </a:r>
            <a:r>
              <a:rPr lang="en-US" sz="2000" b="0" kern="0" dirty="0" smtClean="0">
                <a:solidFill>
                  <a:schemeClr val="bg1"/>
                </a:solidFill>
                <a:latin typeface="Gill Sans"/>
                <a:cs typeface="Gill Sans"/>
              </a:rPr>
              <a:t>materialized</a:t>
            </a:r>
          </a:p>
          <a:p>
            <a:pPr lvl="0">
              <a:defRPr/>
            </a:pPr>
            <a:endParaRPr lang="en-US" sz="1200" b="0" kern="0" dirty="0">
              <a:solidFill>
                <a:schemeClr val="bg1"/>
              </a:solidFill>
              <a:latin typeface="Gill Sans"/>
              <a:cs typeface="Gill Sans"/>
            </a:endParaRPr>
          </a:p>
          <a:p>
            <a:pPr lvl="0">
              <a:defRPr/>
            </a:pPr>
            <a:r>
              <a:rPr lang="en-US" sz="2000" b="0" kern="0" dirty="0">
                <a:solidFill>
                  <a:schemeClr val="bg1"/>
                </a:solidFill>
                <a:latin typeface="Gill Sans"/>
                <a:cs typeface="Gill Sans"/>
              </a:rPr>
              <a:t>Default trigger “fires” at </a:t>
            </a:r>
            <a:r>
              <a:rPr lang="en-US" sz="2000" b="0" kern="0" dirty="0" smtClean="0">
                <a:solidFill>
                  <a:schemeClr val="bg1"/>
                </a:solidFill>
                <a:latin typeface="Gill Sans"/>
                <a:cs typeface="Gill Sans"/>
              </a:rPr>
              <a:t>watermark</a:t>
            </a:r>
          </a:p>
          <a:p>
            <a:pPr lvl="0">
              <a:defRPr/>
            </a:pPr>
            <a:endParaRPr lang="en-US" sz="1200" b="0" kern="0" dirty="0">
              <a:solidFill>
                <a:schemeClr val="bg1"/>
              </a:solidFill>
              <a:latin typeface="Gill Sans"/>
              <a:cs typeface="Gill Sans"/>
            </a:endParaRPr>
          </a:p>
          <a:p>
            <a:pPr lvl="0">
              <a:defRPr/>
            </a:pPr>
            <a:r>
              <a:rPr lang="en-US" sz="2000" b="0" kern="0" dirty="0" smtClean="0">
                <a:solidFill>
                  <a:schemeClr val="bg1"/>
                </a:solidFill>
                <a:latin typeface="Gill Sans"/>
                <a:cs typeface="Gill Sans"/>
              </a:rPr>
              <a:t>Late and early firings: multiple “panes” per window</a:t>
            </a:r>
            <a:endParaRPr lang="en-US" sz="2000" b="0" kern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cxnSp>
        <p:nvCxnSpPr>
          <p:cNvPr id="3" name="Straight Arrow Connector 2"/>
          <p:cNvCxnSpPr/>
          <p:nvPr/>
        </p:nvCxnSpPr>
        <p:spPr bwMode="auto">
          <a:xfrm flipH="1">
            <a:off x="1524000" y="3886200"/>
            <a:ext cx="152400" cy="914400"/>
          </a:xfrm>
          <a:prstGeom prst="straightConnector1">
            <a:avLst/>
          </a:prstGeom>
          <a:ln>
            <a:headEnd type="none" w="med" len="med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2512474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11" grpId="0"/>
      <p:bldP spid="12" grpId="0"/>
      <p:bldP spid="13" grpId="0"/>
      <p:bldP spid="14" grpId="0"/>
      <p:bldP spid="18" grpId="0"/>
    </p:bld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Event Time vs. Processing Time</a:t>
            </a:r>
            <a:endParaRPr lang="en-US" sz="36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0" y="10668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What’s the distinction?</a:t>
            </a:r>
            <a:endParaRPr lang="en-US" sz="24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0" y="2822377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4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Where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 in event time are the results computed?</a:t>
            </a:r>
            <a:endParaRPr lang="en-US" sz="24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0" y="3424535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400" b="0" kern="0" dirty="0" smtClean="0">
                <a:solidFill>
                  <a:srgbClr val="00B050"/>
                </a:solidFill>
                <a:latin typeface="Gill Sans"/>
                <a:cs typeface="Gill Sans"/>
              </a:rPr>
              <a:t>When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 in processing time are the results materialized?</a:t>
            </a:r>
            <a:endParaRPr lang="en-US" sz="24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0" y="40386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400" b="0" kern="0" dirty="0" smtClean="0">
                <a:solidFill>
                  <a:srgbClr val="FF0000"/>
                </a:solidFill>
                <a:latin typeface="Gill Sans"/>
                <a:cs typeface="Gill Sans"/>
              </a:rPr>
              <a:t>How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 do refinements of results relate?</a:t>
            </a:r>
            <a:endParaRPr lang="en-US" sz="24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0" y="1733490"/>
            <a:ext cx="9144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Watermark: System’s notion when all data in a 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/>
            </a:r>
            <a:b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</a:b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window </a:t>
            </a: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is expected to 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arrive</a:t>
            </a:r>
            <a:endParaRPr lang="en-US" sz="24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4545767" y="4800600"/>
            <a:ext cx="4495800" cy="14927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defRPr/>
            </a:pPr>
            <a:r>
              <a:rPr lang="en-US" sz="2000" b="0" kern="0" dirty="0" smtClean="0">
                <a:solidFill>
                  <a:schemeClr val="bg1"/>
                </a:solidFill>
                <a:latin typeface="Gill Sans"/>
                <a:cs typeface="Gill Sans"/>
              </a:rPr>
              <a:t>How do multiple “firings” of a window (i.e., multiple “panes”) relate?</a:t>
            </a:r>
          </a:p>
          <a:p>
            <a:pPr lvl="0">
              <a:defRPr/>
            </a:pPr>
            <a:endParaRPr lang="en-US" sz="1100" b="0" kern="0" dirty="0">
              <a:solidFill>
                <a:schemeClr val="bg1"/>
              </a:solidFill>
              <a:latin typeface="Gill Sans"/>
              <a:cs typeface="Gill Sans"/>
            </a:endParaRPr>
          </a:p>
          <a:p>
            <a:pPr lvl="0">
              <a:defRPr/>
            </a:pPr>
            <a:r>
              <a:rPr lang="en-US" sz="2000" b="0" kern="0" dirty="0" smtClean="0">
                <a:solidFill>
                  <a:schemeClr val="bg1"/>
                </a:solidFill>
                <a:latin typeface="Gill Sans"/>
                <a:cs typeface="Gill Sans"/>
              </a:rPr>
              <a:t>Options: Discarding, Accumulating, Accumulating &amp; retracting</a:t>
            </a:r>
            <a:endParaRPr lang="en-US" sz="2000" b="0" kern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cxnSp>
        <p:nvCxnSpPr>
          <p:cNvPr id="9" name="Straight Arrow Connector 8"/>
          <p:cNvCxnSpPr/>
          <p:nvPr/>
        </p:nvCxnSpPr>
        <p:spPr bwMode="auto">
          <a:xfrm>
            <a:off x="2895600" y="4500265"/>
            <a:ext cx="1524000" cy="528935"/>
          </a:xfrm>
          <a:prstGeom prst="straightConnector1">
            <a:avLst/>
          </a:prstGeom>
          <a:ln>
            <a:headEnd type="none" w="med" len="med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67082535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smtClean="0">
                <a:solidFill>
                  <a:srgbClr val="000000"/>
                </a:solidFill>
                <a:latin typeface="Gill Sans"/>
                <a:cs typeface="Gill Sans"/>
              </a:rPr>
              <a:t>Word </a:t>
            </a:r>
            <a:r>
              <a:rPr lang="en-US" sz="36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Count</a:t>
            </a:r>
            <a:endParaRPr lang="en-US" sz="36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457200" y="1828800"/>
            <a:ext cx="8305800" cy="452431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Pipeline p =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Pipeline.create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(options);</a:t>
            </a:r>
          </a:p>
          <a:p>
            <a:endParaRPr lang="en-US" b="0" dirty="0">
              <a:solidFill>
                <a:srgbClr val="000000"/>
              </a:solidFill>
              <a:latin typeface="Andale Mono"/>
              <a:cs typeface="Andale Mono"/>
            </a:endParaRPr>
          </a:p>
          <a:p>
            <a:r>
              <a:rPr lang="en-US" b="0" dirty="0" err="1">
                <a:solidFill>
                  <a:schemeClr val="bg1">
                    <a:lumMod val="50000"/>
                    <a:lumOff val="50000"/>
                  </a:schemeClr>
                </a:solidFill>
                <a:latin typeface="Andale Mono"/>
                <a:cs typeface="Andale Mono"/>
              </a:rPr>
              <a:t>p.apply</a:t>
            </a:r>
            <a:r>
              <a:rPr lang="en-US" b="0" dirty="0">
                <a:solidFill>
                  <a:schemeClr val="bg1">
                    <a:lumMod val="50000"/>
                    <a:lumOff val="50000"/>
                  </a:schemeClr>
                </a:solidFill>
                <a:latin typeface="Andale Mono"/>
                <a:cs typeface="Andale Mono"/>
              </a:rPr>
              <a:t>(</a:t>
            </a:r>
            <a:r>
              <a:rPr lang="en-US" b="0" dirty="0" err="1">
                <a:solidFill>
                  <a:schemeClr val="bg1">
                    <a:lumMod val="50000"/>
                    <a:lumOff val="50000"/>
                  </a:schemeClr>
                </a:solidFill>
                <a:latin typeface="Andale Mono"/>
                <a:cs typeface="Andale Mono"/>
              </a:rPr>
              <a:t>TextIO.Read.from</a:t>
            </a:r>
            <a:r>
              <a:rPr lang="en-US" b="0" dirty="0">
                <a:solidFill>
                  <a:schemeClr val="bg1">
                    <a:lumMod val="50000"/>
                    <a:lumOff val="50000"/>
                  </a:schemeClr>
                </a:solidFill>
                <a:latin typeface="Andale Mono"/>
                <a:cs typeface="Andale Mono"/>
              </a:rPr>
              <a:t>("</a:t>
            </a:r>
            <a:r>
              <a:rPr lang="en-US" b="0" dirty="0" err="1">
                <a:solidFill>
                  <a:schemeClr val="bg1">
                    <a:lumMod val="50000"/>
                    <a:lumOff val="50000"/>
                  </a:schemeClr>
                </a:solidFill>
                <a:latin typeface="Andale Mono"/>
                <a:cs typeface="Andale Mono"/>
              </a:rPr>
              <a:t>gs</a:t>
            </a:r>
            <a:r>
              <a:rPr lang="en-US" b="0" dirty="0">
                <a:solidFill>
                  <a:schemeClr val="bg1">
                    <a:lumMod val="50000"/>
                    <a:lumOff val="50000"/>
                  </a:schemeClr>
                </a:solidFill>
                <a:latin typeface="Andale Mono"/>
                <a:cs typeface="Andale Mono"/>
              </a:rPr>
              <a:t>://your/input/"))   </a:t>
            </a:r>
          </a:p>
          <a:p>
            <a:endParaRPr lang="en-US" b="0" dirty="0" smtClean="0">
              <a:solidFill>
                <a:srgbClr val="000000"/>
              </a:solidFill>
              <a:latin typeface="Andale Mono"/>
              <a:cs typeface="Andale Mono"/>
            </a:endParaRPr>
          </a:p>
          <a:p>
            <a:endParaRPr lang="en-US" b="0" dirty="0" smtClean="0">
              <a:solidFill>
                <a:srgbClr val="000000"/>
              </a:solidFill>
              <a:latin typeface="Andale Mono"/>
              <a:cs typeface="Andale Mono"/>
            </a:endParaRPr>
          </a:p>
          <a:p>
            <a:endParaRPr lang="en-US" b="0" dirty="0">
              <a:solidFill>
                <a:srgbClr val="000000"/>
              </a:solidFill>
              <a:latin typeface="Andale Mono"/>
              <a:cs typeface="Andale Mono"/>
            </a:endParaRPr>
          </a:p>
          <a:p>
            <a:endParaRPr lang="en-US" b="0" dirty="0">
              <a:solidFill>
                <a:srgbClr val="000000"/>
              </a:solidFill>
              <a:latin typeface="Andale Mono"/>
              <a:cs typeface="Andale Mono"/>
            </a:endParaRPr>
          </a:p>
          <a:p>
            <a:endParaRPr lang="en-US" b="0" dirty="0" smtClean="0">
              <a:solidFill>
                <a:srgbClr val="000000"/>
              </a:solidFill>
              <a:latin typeface="Andale Mono"/>
              <a:cs typeface="Andale Mono"/>
            </a:endParaRPr>
          </a:p>
          <a:p>
            <a:endParaRPr lang="en-US" b="0" dirty="0">
              <a:solidFill>
                <a:srgbClr val="000000"/>
              </a:solidFill>
              <a:latin typeface="Andale Mono"/>
              <a:cs typeface="Andale Mono"/>
            </a:endParaRPr>
          </a:p>
          <a:p>
            <a:endParaRPr lang="en-US" b="0" dirty="0" smtClean="0">
              <a:solidFill>
                <a:srgbClr val="000000"/>
              </a:solidFill>
              <a:latin typeface="Andale Mono"/>
              <a:cs typeface="Andale Mono"/>
            </a:endParaRPr>
          </a:p>
          <a:p>
            <a:endParaRPr lang="en-US" b="0" dirty="0" smtClean="0">
              <a:solidFill>
                <a:srgbClr val="000000"/>
              </a:solidFill>
              <a:latin typeface="Andale Mono"/>
              <a:cs typeface="Andale Mono"/>
            </a:endParaRP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.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apply(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FlatMapElements.via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((String word) -&gt;     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  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Arrays.asList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(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word.split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("[^a-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zA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-Z']+")))) 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.apply(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Filter.by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((String word) -&gt; !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word.isEmpty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())) 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.apply(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Count.perElement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())</a:t>
            </a:r>
          </a:p>
          <a:p>
            <a:r>
              <a:rPr lang="en-US" b="0" dirty="0">
                <a:solidFill>
                  <a:schemeClr val="bg1">
                    <a:lumMod val="50000"/>
                    <a:lumOff val="50000"/>
                  </a:schemeClr>
                </a:solidFill>
                <a:latin typeface="Andale Mono"/>
                <a:cs typeface="Andale Mono"/>
              </a:rPr>
              <a:t> .apply(</a:t>
            </a:r>
            <a:r>
              <a:rPr lang="en-US" b="0" dirty="0" err="1">
                <a:solidFill>
                  <a:schemeClr val="bg1">
                    <a:lumMod val="50000"/>
                    <a:lumOff val="50000"/>
                  </a:schemeClr>
                </a:solidFill>
                <a:latin typeface="Andale Mono"/>
                <a:cs typeface="Andale Mono"/>
              </a:rPr>
              <a:t>MapElements.via</a:t>
            </a:r>
            <a:r>
              <a:rPr lang="en-US" b="0" dirty="0">
                <a:solidFill>
                  <a:schemeClr val="bg1">
                    <a:lumMod val="50000"/>
                    <a:lumOff val="50000"/>
                  </a:schemeClr>
                </a:solidFill>
                <a:latin typeface="Andale Mono"/>
                <a:cs typeface="Andale Mono"/>
              </a:rPr>
              <a:t>((KV&lt;String, Long&gt; </a:t>
            </a:r>
            <a:r>
              <a:rPr lang="en-US" b="0" dirty="0" err="1">
                <a:solidFill>
                  <a:schemeClr val="bg1">
                    <a:lumMod val="50000"/>
                    <a:lumOff val="50000"/>
                  </a:schemeClr>
                </a:solidFill>
                <a:latin typeface="Andale Mono"/>
                <a:cs typeface="Andale Mono"/>
              </a:rPr>
              <a:t>wordCount</a:t>
            </a:r>
            <a:r>
              <a:rPr lang="en-US" b="0" dirty="0">
                <a:solidFill>
                  <a:schemeClr val="bg1">
                    <a:lumMod val="50000"/>
                    <a:lumOff val="50000"/>
                  </a:schemeClr>
                </a:solidFill>
                <a:latin typeface="Andale Mono"/>
                <a:cs typeface="Andale Mono"/>
              </a:rPr>
              <a:t>) -&gt; </a:t>
            </a:r>
          </a:p>
          <a:p>
            <a:r>
              <a:rPr lang="en-US" b="0" dirty="0">
                <a:solidFill>
                  <a:schemeClr val="bg1">
                    <a:lumMod val="50000"/>
                    <a:lumOff val="50000"/>
                  </a:schemeClr>
                </a:solidFill>
                <a:latin typeface="Andale Mono"/>
                <a:cs typeface="Andale Mono"/>
              </a:rPr>
              <a:t>    </a:t>
            </a:r>
            <a:r>
              <a:rPr lang="en-US" b="0" dirty="0" err="1">
                <a:solidFill>
                  <a:schemeClr val="bg1">
                    <a:lumMod val="50000"/>
                    <a:lumOff val="50000"/>
                  </a:schemeClr>
                </a:solidFill>
                <a:latin typeface="Andale Mono"/>
                <a:cs typeface="Andale Mono"/>
              </a:rPr>
              <a:t>wordCount.getKey</a:t>
            </a:r>
            <a:r>
              <a:rPr lang="en-US" b="0" dirty="0">
                <a:solidFill>
                  <a:schemeClr val="bg1">
                    <a:lumMod val="50000"/>
                    <a:lumOff val="50000"/>
                  </a:schemeClr>
                </a:solidFill>
                <a:latin typeface="Andale Mono"/>
                <a:cs typeface="Andale Mono"/>
              </a:rPr>
              <a:t>() + ": " + </a:t>
            </a:r>
            <a:r>
              <a:rPr lang="en-US" b="0" dirty="0" err="1">
                <a:solidFill>
                  <a:schemeClr val="bg1">
                    <a:lumMod val="50000"/>
                    <a:lumOff val="50000"/>
                  </a:schemeClr>
                </a:solidFill>
                <a:latin typeface="Andale Mono"/>
                <a:cs typeface="Andale Mono"/>
              </a:rPr>
              <a:t>wordCount.getValue</a:t>
            </a:r>
            <a:r>
              <a:rPr lang="en-US" b="0" dirty="0">
                <a:solidFill>
                  <a:schemeClr val="bg1">
                    <a:lumMod val="50000"/>
                    <a:lumOff val="50000"/>
                  </a:schemeClr>
                </a:solidFill>
                <a:latin typeface="Andale Mono"/>
                <a:cs typeface="Andale Mono"/>
              </a:rPr>
              <a:t>()))  </a:t>
            </a:r>
          </a:p>
          <a:p>
            <a:r>
              <a:rPr lang="en-US" b="0" dirty="0">
                <a:solidFill>
                  <a:schemeClr val="bg1">
                    <a:lumMod val="50000"/>
                    <a:lumOff val="50000"/>
                  </a:schemeClr>
                </a:solidFill>
                <a:latin typeface="Andale Mono"/>
                <a:cs typeface="Andale Mono"/>
              </a:rPr>
              <a:t> .apply(</a:t>
            </a:r>
            <a:r>
              <a:rPr lang="en-US" b="0" dirty="0" err="1">
                <a:solidFill>
                  <a:schemeClr val="bg1">
                    <a:lumMod val="50000"/>
                    <a:lumOff val="50000"/>
                  </a:schemeClr>
                </a:solidFill>
                <a:latin typeface="Andale Mono"/>
                <a:cs typeface="Andale Mono"/>
              </a:rPr>
              <a:t>TextIO.Write.to</a:t>
            </a:r>
            <a:r>
              <a:rPr lang="en-US" b="0" dirty="0">
                <a:solidFill>
                  <a:schemeClr val="bg1">
                    <a:lumMod val="50000"/>
                    <a:lumOff val="50000"/>
                  </a:schemeClr>
                </a:solidFill>
                <a:latin typeface="Andale Mono"/>
                <a:cs typeface="Andale Mono"/>
              </a:rPr>
              <a:t>("</a:t>
            </a:r>
            <a:r>
              <a:rPr lang="en-US" b="0" dirty="0" err="1">
                <a:solidFill>
                  <a:schemeClr val="bg1">
                    <a:lumMod val="50000"/>
                    <a:lumOff val="50000"/>
                  </a:schemeClr>
                </a:solidFill>
                <a:latin typeface="Andale Mono"/>
                <a:cs typeface="Andale Mono"/>
              </a:rPr>
              <a:t>gs</a:t>
            </a:r>
            <a:r>
              <a:rPr lang="en-US" b="0" dirty="0">
                <a:solidFill>
                  <a:schemeClr val="bg1">
                    <a:lumMod val="50000"/>
                    <a:lumOff val="50000"/>
                  </a:schemeClr>
                </a:solidFill>
                <a:latin typeface="Andale Mono"/>
                <a:cs typeface="Andale Mono"/>
              </a:rPr>
              <a:t>://your/output/"));</a:t>
            </a:r>
          </a:p>
        </p:txBody>
      </p:sp>
    </p:spTree>
    <p:extLst>
      <p:ext uri="{BB962C8B-B14F-4D97-AF65-F5344CB8AC3E}">
        <p14:creationId xmlns:p14="http://schemas.microsoft.com/office/powerpoint/2010/main" val="1791528405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Word Count</a:t>
            </a:r>
            <a:endParaRPr lang="en-US" sz="36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457200" y="1828800"/>
            <a:ext cx="8305800" cy="4031873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Pipeline p =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Pipeline.create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(options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);</a:t>
            </a:r>
          </a:p>
          <a:p>
            <a:endParaRPr lang="en-US" b="0" dirty="0">
              <a:solidFill>
                <a:srgbClr val="000000"/>
              </a:solidFill>
              <a:latin typeface="Andale Mono"/>
              <a:cs typeface="Andale Mono"/>
            </a:endParaRPr>
          </a:p>
          <a:p>
            <a:r>
              <a:rPr lang="en-US" b="0" dirty="0" err="1" smtClean="0">
                <a:solidFill>
                  <a:schemeClr val="bg1">
                    <a:lumMod val="50000"/>
                    <a:lumOff val="50000"/>
                  </a:schemeClr>
                </a:solidFill>
                <a:latin typeface="Andale Mono"/>
                <a:cs typeface="Andale Mono"/>
              </a:rPr>
              <a:t>p.apply</a:t>
            </a:r>
            <a:r>
              <a:rPr lang="en-US" b="0" dirty="0" smtClean="0">
                <a:solidFill>
                  <a:schemeClr val="bg1">
                    <a:lumMod val="50000"/>
                    <a:lumOff val="50000"/>
                  </a:schemeClr>
                </a:solidFill>
                <a:latin typeface="Andale Mono"/>
                <a:cs typeface="Andale Mono"/>
              </a:rPr>
              <a:t>(</a:t>
            </a:r>
            <a:r>
              <a:rPr lang="en-US" b="0" dirty="0" err="1" smtClean="0">
                <a:solidFill>
                  <a:schemeClr val="bg1">
                    <a:lumMod val="50000"/>
                    <a:lumOff val="50000"/>
                  </a:schemeClr>
                </a:solidFill>
                <a:latin typeface="Andale Mono"/>
                <a:cs typeface="Andale Mono"/>
              </a:rPr>
              <a:t>KafkaIO.read</a:t>
            </a:r>
            <a:r>
              <a:rPr lang="en-US" b="0" dirty="0">
                <a:solidFill>
                  <a:schemeClr val="bg1">
                    <a:lumMod val="50000"/>
                    <a:lumOff val="50000"/>
                  </a:schemeClr>
                </a:solidFill>
                <a:latin typeface="Andale Mono"/>
                <a:cs typeface="Andale Mono"/>
              </a:rPr>
              <a:t>("tweets</a:t>
            </a:r>
            <a:r>
              <a:rPr lang="en-US" b="0" dirty="0" smtClean="0">
                <a:solidFill>
                  <a:schemeClr val="bg1">
                    <a:lumMod val="50000"/>
                    <a:lumOff val="50000"/>
                  </a:schemeClr>
                </a:solidFill>
                <a:latin typeface="Andale Mono"/>
                <a:cs typeface="Andale Mono"/>
              </a:rPr>
              <a:t>")</a:t>
            </a:r>
          </a:p>
          <a:p>
            <a:r>
              <a:rPr lang="en-US" b="0" dirty="0" smtClean="0">
                <a:solidFill>
                  <a:schemeClr val="bg1">
                    <a:lumMod val="50000"/>
                    <a:lumOff val="50000"/>
                  </a:schemeClr>
                </a:solidFill>
                <a:latin typeface="Andale Mono"/>
                <a:cs typeface="Andale Mono"/>
              </a:rPr>
              <a:t>    </a:t>
            </a:r>
            <a:r>
              <a:rPr lang="en-US" b="0" dirty="0">
                <a:solidFill>
                  <a:schemeClr val="bg1">
                    <a:lumMod val="50000"/>
                    <a:lumOff val="50000"/>
                  </a:schemeClr>
                </a:solidFill>
                <a:latin typeface="Andale Mono"/>
                <a:cs typeface="Andale Mono"/>
              </a:rPr>
              <a:t>.</a:t>
            </a:r>
            <a:r>
              <a:rPr lang="en-US" b="0" dirty="0" err="1">
                <a:solidFill>
                  <a:schemeClr val="bg1">
                    <a:lumMod val="50000"/>
                    <a:lumOff val="50000"/>
                  </a:schemeClr>
                </a:solidFill>
                <a:latin typeface="Andale Mono"/>
                <a:cs typeface="Andale Mono"/>
              </a:rPr>
              <a:t>withTimestampFn</a:t>
            </a:r>
            <a:r>
              <a:rPr lang="en-US" b="0" dirty="0">
                <a:solidFill>
                  <a:schemeClr val="bg1">
                    <a:lumMod val="50000"/>
                    <a:lumOff val="50000"/>
                  </a:schemeClr>
                </a:solidFill>
                <a:latin typeface="Andale Mono"/>
                <a:cs typeface="Andale Mono"/>
              </a:rPr>
              <a:t>(new </a:t>
            </a:r>
            <a:r>
              <a:rPr lang="en-US" b="0" dirty="0" err="1">
                <a:solidFill>
                  <a:schemeClr val="bg1">
                    <a:lumMod val="50000"/>
                    <a:lumOff val="50000"/>
                  </a:schemeClr>
                </a:solidFill>
                <a:latin typeface="Andale Mono"/>
                <a:cs typeface="Andale Mono"/>
              </a:rPr>
              <a:t>TweetTimestampFunction</a:t>
            </a:r>
            <a:r>
              <a:rPr lang="en-US" b="0" dirty="0" smtClean="0">
                <a:solidFill>
                  <a:schemeClr val="bg1">
                    <a:lumMod val="50000"/>
                    <a:lumOff val="50000"/>
                  </a:schemeClr>
                </a:solidFill>
                <a:latin typeface="Andale Mono"/>
                <a:cs typeface="Andale Mono"/>
              </a:rPr>
              <a:t>())</a:t>
            </a:r>
          </a:p>
          <a:p>
            <a:r>
              <a:rPr lang="en-US" b="0" dirty="0" smtClean="0">
                <a:solidFill>
                  <a:schemeClr val="bg1">
                    <a:lumMod val="50000"/>
                    <a:lumOff val="50000"/>
                  </a:schemeClr>
                </a:solidFill>
                <a:latin typeface="Andale Mono"/>
                <a:cs typeface="Andale Mono"/>
              </a:rPr>
              <a:t>    </a:t>
            </a:r>
            <a:r>
              <a:rPr lang="en-US" b="0" dirty="0">
                <a:solidFill>
                  <a:schemeClr val="bg1">
                    <a:lumMod val="50000"/>
                    <a:lumOff val="50000"/>
                  </a:schemeClr>
                </a:solidFill>
                <a:latin typeface="Andale Mono"/>
                <a:cs typeface="Andale Mono"/>
              </a:rPr>
              <a:t>.</a:t>
            </a:r>
            <a:r>
              <a:rPr lang="en-US" b="0" dirty="0" err="1">
                <a:solidFill>
                  <a:schemeClr val="bg1">
                    <a:lumMod val="50000"/>
                    <a:lumOff val="50000"/>
                  </a:schemeClr>
                </a:solidFill>
                <a:latin typeface="Andale Mono"/>
                <a:cs typeface="Andale Mono"/>
              </a:rPr>
              <a:t>withWatermarkFn</a:t>
            </a:r>
            <a:r>
              <a:rPr lang="en-US" b="0" dirty="0">
                <a:solidFill>
                  <a:schemeClr val="bg1">
                    <a:lumMod val="50000"/>
                    <a:lumOff val="50000"/>
                  </a:schemeClr>
                </a:solidFill>
                <a:latin typeface="Andale Mono"/>
                <a:cs typeface="Andale Mono"/>
              </a:rPr>
              <a:t>(</a:t>
            </a:r>
            <a:r>
              <a:rPr lang="en-US" b="0" dirty="0" err="1">
                <a:solidFill>
                  <a:schemeClr val="bg1">
                    <a:lumMod val="50000"/>
                    <a:lumOff val="50000"/>
                  </a:schemeClr>
                </a:solidFill>
                <a:latin typeface="Andale Mono"/>
                <a:cs typeface="Andale Mono"/>
              </a:rPr>
              <a:t>kv</a:t>
            </a:r>
            <a:r>
              <a:rPr lang="en-US" b="0" dirty="0">
                <a:solidFill>
                  <a:schemeClr val="bg1">
                    <a:lumMod val="50000"/>
                    <a:lumOff val="50000"/>
                  </a:schemeClr>
                </a:solidFill>
                <a:latin typeface="Andale Mono"/>
                <a:cs typeface="Andale Mono"/>
              </a:rPr>
              <a:t> -&gt; </a:t>
            </a:r>
            <a:endParaRPr lang="en-US" b="0" dirty="0" smtClean="0">
              <a:solidFill>
                <a:schemeClr val="bg1">
                  <a:lumMod val="50000"/>
                  <a:lumOff val="50000"/>
                </a:schemeClr>
              </a:solidFill>
              <a:latin typeface="Andale Mono"/>
              <a:cs typeface="Andale Mono"/>
            </a:endParaRPr>
          </a:p>
          <a:p>
            <a:r>
              <a:rPr lang="en-US" b="0" dirty="0">
                <a:solidFill>
                  <a:schemeClr val="bg1">
                    <a:lumMod val="50000"/>
                    <a:lumOff val="50000"/>
                  </a:schemeClr>
                </a:solidFill>
                <a:latin typeface="Andale Mono"/>
                <a:cs typeface="Andale Mono"/>
              </a:rPr>
              <a:t> </a:t>
            </a:r>
            <a:r>
              <a:rPr lang="en-US" b="0" dirty="0" smtClean="0">
                <a:solidFill>
                  <a:schemeClr val="bg1">
                    <a:lumMod val="50000"/>
                    <a:lumOff val="50000"/>
                  </a:schemeClr>
                </a:solidFill>
                <a:latin typeface="Andale Mono"/>
                <a:cs typeface="Andale Mono"/>
              </a:rPr>
              <a:t>       </a:t>
            </a:r>
            <a:r>
              <a:rPr lang="en-US" b="0" dirty="0" err="1" smtClean="0">
                <a:solidFill>
                  <a:schemeClr val="bg1">
                    <a:lumMod val="50000"/>
                    <a:lumOff val="50000"/>
                  </a:schemeClr>
                </a:solidFill>
                <a:latin typeface="Andale Mono"/>
                <a:cs typeface="Andale Mono"/>
              </a:rPr>
              <a:t>Instant.now</a:t>
            </a:r>
            <a:r>
              <a:rPr lang="en-US" b="0" dirty="0">
                <a:solidFill>
                  <a:schemeClr val="bg1">
                    <a:lumMod val="50000"/>
                    <a:lumOff val="50000"/>
                  </a:schemeClr>
                </a:solidFill>
                <a:latin typeface="Andale Mono"/>
                <a:cs typeface="Andale Mono"/>
              </a:rPr>
              <a:t>().minus(</a:t>
            </a:r>
            <a:r>
              <a:rPr lang="en-US" b="0" dirty="0" err="1">
                <a:solidFill>
                  <a:schemeClr val="bg1">
                    <a:lumMod val="50000"/>
                    <a:lumOff val="50000"/>
                  </a:schemeClr>
                </a:solidFill>
                <a:latin typeface="Andale Mono"/>
                <a:cs typeface="Andale Mono"/>
              </a:rPr>
              <a:t>Duration.standardMinutes</a:t>
            </a:r>
            <a:r>
              <a:rPr lang="en-US" b="0" dirty="0">
                <a:solidFill>
                  <a:schemeClr val="bg1">
                    <a:lumMod val="50000"/>
                    <a:lumOff val="50000"/>
                  </a:schemeClr>
                </a:solidFill>
                <a:latin typeface="Andale Mono"/>
                <a:cs typeface="Andale Mono"/>
              </a:rPr>
              <a:t>(2</a:t>
            </a:r>
            <a:r>
              <a:rPr lang="en-US" b="0" dirty="0" smtClean="0">
                <a:solidFill>
                  <a:schemeClr val="bg1">
                    <a:lumMod val="50000"/>
                    <a:lumOff val="50000"/>
                  </a:schemeClr>
                </a:solidFill>
                <a:latin typeface="Andale Mono"/>
                <a:cs typeface="Andale Mono"/>
              </a:rPr>
              <a:t>))))</a:t>
            </a:r>
            <a:endParaRPr lang="en-US" b="0" dirty="0">
              <a:solidFill>
                <a:schemeClr val="bg1">
                  <a:lumMod val="50000"/>
                  <a:lumOff val="50000"/>
                </a:schemeClr>
              </a:solidFill>
              <a:latin typeface="Andale Mono"/>
              <a:cs typeface="Andale Mono"/>
            </a:endParaRP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.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apply(</a:t>
            </a:r>
            <a:r>
              <a:rPr lang="en-US" b="0" dirty="0" err="1">
                <a:solidFill>
                  <a:srgbClr val="0070C0"/>
                </a:solidFill>
                <a:latin typeface="Andale Mono"/>
                <a:cs typeface="Andale Mono"/>
              </a:rPr>
              <a:t>Window.into</a:t>
            </a:r>
            <a:r>
              <a:rPr lang="en-US" b="0" dirty="0">
                <a:solidFill>
                  <a:srgbClr val="0070C0"/>
                </a:solidFill>
                <a:latin typeface="Andale Mono"/>
                <a:cs typeface="Andale Mono"/>
              </a:rPr>
              <a:t>(</a:t>
            </a:r>
            <a:r>
              <a:rPr lang="en-US" b="0" dirty="0" err="1">
                <a:solidFill>
                  <a:srgbClr val="0070C0"/>
                </a:solidFill>
                <a:latin typeface="Andale Mono"/>
                <a:cs typeface="Andale Mono"/>
              </a:rPr>
              <a:t>FixedWindows.of</a:t>
            </a:r>
            <a:r>
              <a:rPr lang="en-US" b="0" dirty="0">
                <a:solidFill>
                  <a:srgbClr val="0070C0"/>
                </a:solidFill>
                <a:latin typeface="Andale Mono"/>
                <a:cs typeface="Andale Mono"/>
              </a:rPr>
              <a:t>(</a:t>
            </a:r>
            <a:r>
              <a:rPr lang="en-US" b="0" dirty="0" err="1">
                <a:solidFill>
                  <a:srgbClr val="0070C0"/>
                </a:solidFill>
                <a:latin typeface="Andale Mono"/>
                <a:cs typeface="Andale Mono"/>
              </a:rPr>
              <a:t>Duration.standardMinutes</a:t>
            </a:r>
            <a:r>
              <a:rPr lang="en-US" b="0" dirty="0">
                <a:solidFill>
                  <a:srgbClr val="0070C0"/>
                </a:solidFill>
                <a:latin typeface="Andale Mono"/>
                <a:cs typeface="Andale Mono"/>
              </a:rPr>
              <a:t>(2)))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   </a:t>
            </a:r>
            <a:endParaRPr lang="en-US" b="0" dirty="0" smtClean="0">
              <a:solidFill>
                <a:srgbClr val="000000"/>
              </a:solidFill>
              <a:latin typeface="Andale Mono"/>
              <a:cs typeface="Andale Mono"/>
            </a:endParaRP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 </a:t>
            </a:r>
            <a:r>
              <a:rPr lang="en-US" b="0" dirty="0" smtClean="0">
                <a:solidFill>
                  <a:srgbClr val="00B050"/>
                </a:solidFill>
                <a:latin typeface="Andale Mono"/>
                <a:cs typeface="Andale Mono"/>
              </a:rPr>
              <a:t>.</a:t>
            </a:r>
            <a:r>
              <a:rPr lang="en-US" b="0" dirty="0">
                <a:solidFill>
                  <a:srgbClr val="00B050"/>
                </a:solidFill>
                <a:latin typeface="Andale Mono"/>
                <a:cs typeface="Andale Mono"/>
              </a:rPr>
              <a:t>triggering(</a:t>
            </a:r>
            <a:r>
              <a:rPr lang="en-US" b="0" dirty="0" err="1">
                <a:solidFill>
                  <a:srgbClr val="00B050"/>
                </a:solidFill>
                <a:latin typeface="Andale Mono"/>
                <a:cs typeface="Andale Mono"/>
              </a:rPr>
              <a:t>AtWatermark</a:t>
            </a:r>
            <a:r>
              <a:rPr lang="en-US" b="0" dirty="0">
                <a:solidFill>
                  <a:srgbClr val="00B050"/>
                </a:solidFill>
                <a:latin typeface="Andale Mono"/>
                <a:cs typeface="Andale Mono"/>
              </a:rPr>
              <a:t>()         </a:t>
            </a:r>
            <a:endParaRPr lang="en-US" b="0" dirty="0" smtClean="0">
              <a:solidFill>
                <a:srgbClr val="00B050"/>
              </a:solidFill>
              <a:latin typeface="Andale Mono"/>
              <a:cs typeface="Andale Mono"/>
            </a:endParaRPr>
          </a:p>
          <a:p>
            <a:r>
              <a:rPr lang="en-US" b="0" dirty="0">
                <a:solidFill>
                  <a:srgbClr val="00B050"/>
                </a:solidFill>
                <a:latin typeface="Andale Mono"/>
                <a:cs typeface="Andale Mono"/>
              </a:rPr>
              <a:t> </a:t>
            </a:r>
            <a:r>
              <a:rPr lang="en-US" b="0" dirty="0" smtClean="0">
                <a:solidFill>
                  <a:srgbClr val="00B050"/>
                </a:solidFill>
                <a:latin typeface="Andale Mono"/>
                <a:cs typeface="Andale Mono"/>
              </a:rPr>
              <a:t>       .</a:t>
            </a:r>
            <a:r>
              <a:rPr lang="en-US" b="0" dirty="0" err="1">
                <a:solidFill>
                  <a:srgbClr val="00B050"/>
                </a:solidFill>
                <a:latin typeface="Andale Mono"/>
                <a:cs typeface="Andale Mono"/>
              </a:rPr>
              <a:t>withEarlyFirings</a:t>
            </a:r>
            <a:r>
              <a:rPr lang="en-US" b="0" dirty="0">
                <a:solidFill>
                  <a:srgbClr val="00B050"/>
                </a:solidFill>
                <a:latin typeface="Andale Mono"/>
                <a:cs typeface="Andale Mono"/>
              </a:rPr>
              <a:t>(</a:t>
            </a:r>
            <a:r>
              <a:rPr lang="en-US" b="0" dirty="0" err="1">
                <a:solidFill>
                  <a:srgbClr val="00B050"/>
                </a:solidFill>
                <a:latin typeface="Andale Mono"/>
                <a:cs typeface="Andale Mono"/>
              </a:rPr>
              <a:t>AtPeriod</a:t>
            </a:r>
            <a:r>
              <a:rPr lang="en-US" b="0" dirty="0">
                <a:solidFill>
                  <a:srgbClr val="00B050"/>
                </a:solidFill>
                <a:latin typeface="Andale Mono"/>
                <a:cs typeface="Andale Mono"/>
              </a:rPr>
              <a:t>(</a:t>
            </a:r>
            <a:r>
              <a:rPr lang="en-US" b="0" dirty="0" err="1">
                <a:solidFill>
                  <a:srgbClr val="00B050"/>
                </a:solidFill>
                <a:latin typeface="Andale Mono"/>
                <a:cs typeface="Andale Mono"/>
              </a:rPr>
              <a:t>Duration.standardMinutes</a:t>
            </a:r>
            <a:r>
              <a:rPr lang="en-US" b="0" dirty="0">
                <a:solidFill>
                  <a:srgbClr val="00B050"/>
                </a:solidFill>
                <a:latin typeface="Andale Mono"/>
                <a:cs typeface="Andale Mono"/>
              </a:rPr>
              <a:t>(1)))         </a:t>
            </a:r>
            <a:r>
              <a:rPr lang="en-US" b="0" dirty="0" smtClean="0">
                <a:solidFill>
                  <a:srgbClr val="00B050"/>
                </a:solidFill>
                <a:latin typeface="Andale Mono"/>
                <a:cs typeface="Andale Mono"/>
              </a:rPr>
              <a:t> </a:t>
            </a:r>
          </a:p>
          <a:p>
            <a:r>
              <a:rPr lang="en-US" b="0" dirty="0">
                <a:solidFill>
                  <a:srgbClr val="00B050"/>
                </a:solidFill>
                <a:latin typeface="Andale Mono"/>
                <a:cs typeface="Andale Mono"/>
              </a:rPr>
              <a:t> </a:t>
            </a:r>
            <a:r>
              <a:rPr lang="en-US" b="0" dirty="0" smtClean="0">
                <a:solidFill>
                  <a:srgbClr val="00B050"/>
                </a:solidFill>
                <a:latin typeface="Andale Mono"/>
                <a:cs typeface="Andale Mono"/>
              </a:rPr>
              <a:t>       .</a:t>
            </a:r>
            <a:r>
              <a:rPr lang="en-US" b="0" dirty="0" err="1">
                <a:solidFill>
                  <a:srgbClr val="00B050"/>
                </a:solidFill>
                <a:latin typeface="Andale Mono"/>
                <a:cs typeface="Andale Mono"/>
              </a:rPr>
              <a:t>withLateFirings</a:t>
            </a:r>
            <a:r>
              <a:rPr lang="en-US" b="0" dirty="0">
                <a:solidFill>
                  <a:srgbClr val="00B050"/>
                </a:solidFill>
                <a:latin typeface="Andale Mono"/>
                <a:cs typeface="Andale Mono"/>
              </a:rPr>
              <a:t>(</a:t>
            </a:r>
            <a:r>
              <a:rPr lang="en-US" b="0" dirty="0" err="1">
                <a:solidFill>
                  <a:srgbClr val="00B050"/>
                </a:solidFill>
                <a:latin typeface="Andale Mono"/>
                <a:cs typeface="Andale Mono"/>
              </a:rPr>
              <a:t>AtCount</a:t>
            </a:r>
            <a:r>
              <a:rPr lang="en-US" b="0" dirty="0">
                <a:solidFill>
                  <a:srgbClr val="00B050"/>
                </a:solidFill>
                <a:latin typeface="Andale Mono"/>
                <a:cs typeface="Andale Mono"/>
              </a:rPr>
              <a:t>(1)))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   </a:t>
            </a:r>
            <a:endParaRPr lang="en-US" b="0" dirty="0" smtClean="0">
              <a:solidFill>
                <a:srgbClr val="000000"/>
              </a:solidFill>
              <a:latin typeface="Andale Mono"/>
              <a:cs typeface="Andale Mono"/>
            </a:endParaRP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 </a:t>
            </a:r>
            <a:r>
              <a:rPr lang="en-US" b="0" dirty="0" smtClean="0">
                <a:solidFill>
                  <a:srgbClr val="FF0000"/>
                </a:solidFill>
                <a:latin typeface="Andale Mono"/>
                <a:cs typeface="Andale Mono"/>
              </a:rPr>
              <a:t>.</a:t>
            </a:r>
            <a:r>
              <a:rPr lang="en-US" b="0" dirty="0" err="1">
                <a:solidFill>
                  <a:srgbClr val="FF0000"/>
                </a:solidFill>
                <a:latin typeface="Andale Mono"/>
                <a:cs typeface="Andale Mono"/>
              </a:rPr>
              <a:t>accumulatingAndRetractingFiredPanes</a:t>
            </a:r>
            <a:r>
              <a:rPr lang="en-US" b="0" dirty="0">
                <a:solidFill>
                  <a:srgbClr val="FF0000"/>
                </a:solidFill>
                <a:latin typeface="Andale Mono"/>
                <a:cs typeface="Andale Mono"/>
              </a:rPr>
              <a:t>()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) </a:t>
            </a:r>
            <a:endParaRPr lang="en-US" b="0" dirty="0" smtClean="0">
              <a:solidFill>
                <a:srgbClr val="000000"/>
              </a:solidFill>
              <a:latin typeface="Andale Mono"/>
              <a:cs typeface="Andale Mono"/>
            </a:endParaRP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.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apply(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FlatMapElements.via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((String word) -&gt; </a:t>
            </a:r>
            <a:endParaRPr lang="en-US" b="0" dirty="0" smtClean="0">
              <a:solidFill>
                <a:srgbClr val="000000"/>
              </a:solidFill>
              <a:latin typeface="Andale Mono"/>
              <a:cs typeface="Andale Mono"/>
            </a:endParaRP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 </a:t>
            </a:r>
            <a:r>
              <a:rPr lang="en-US" b="0" dirty="0" err="1" smtClean="0">
                <a:solidFill>
                  <a:srgbClr val="000000"/>
                </a:solidFill>
                <a:latin typeface="Andale Mono"/>
                <a:cs typeface="Andale Mono"/>
              </a:rPr>
              <a:t>Arrays.asList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(</a:t>
            </a:r>
            <a:r>
              <a:rPr lang="en-US" b="0" dirty="0" err="1" smtClean="0">
                <a:solidFill>
                  <a:srgbClr val="000000"/>
                </a:solidFill>
                <a:latin typeface="Andale Mono"/>
                <a:cs typeface="Andale Mono"/>
              </a:rPr>
              <a:t>word.split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("[^a-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zA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-Z']+")))) 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.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apply(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Filter.by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((String word) -&gt; !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word.isEmpty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())) </a:t>
            </a:r>
            <a:endParaRPr lang="en-US" b="0" dirty="0" smtClean="0">
              <a:solidFill>
                <a:srgbClr val="000000"/>
              </a:solidFill>
              <a:latin typeface="Andale Mono"/>
              <a:cs typeface="Andale Mono"/>
            </a:endParaRP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.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apply(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Count.perElement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())</a:t>
            </a:r>
          </a:p>
          <a:p>
            <a:r>
              <a:rPr lang="en-US" b="0" dirty="0">
                <a:solidFill>
                  <a:schemeClr val="bg1">
                    <a:lumMod val="50000"/>
                    <a:lumOff val="50000"/>
                  </a:schemeClr>
                </a:solidFill>
                <a:latin typeface="Andale Mono"/>
                <a:cs typeface="Andale Mono"/>
              </a:rPr>
              <a:t> </a:t>
            </a:r>
            <a:r>
              <a:rPr lang="en-US" b="0" dirty="0" smtClean="0">
                <a:solidFill>
                  <a:schemeClr val="bg1">
                    <a:lumMod val="50000"/>
                    <a:lumOff val="50000"/>
                  </a:schemeClr>
                </a:solidFill>
                <a:latin typeface="Andale Mono"/>
                <a:cs typeface="Andale Mono"/>
              </a:rPr>
              <a:t>.</a:t>
            </a:r>
            <a:r>
              <a:rPr lang="en-US" b="0" dirty="0">
                <a:solidFill>
                  <a:schemeClr val="bg1">
                    <a:lumMod val="50000"/>
                    <a:lumOff val="50000"/>
                  </a:schemeClr>
                </a:solidFill>
                <a:latin typeface="Andale Mono"/>
                <a:cs typeface="Andale Mono"/>
              </a:rPr>
              <a:t>apply(</a:t>
            </a:r>
            <a:r>
              <a:rPr lang="en-US" b="0" dirty="0" err="1">
                <a:solidFill>
                  <a:schemeClr val="bg1">
                    <a:lumMod val="50000"/>
                    <a:lumOff val="50000"/>
                  </a:schemeClr>
                </a:solidFill>
                <a:latin typeface="Andale Mono"/>
                <a:cs typeface="Andale Mono"/>
              </a:rPr>
              <a:t>KafkaIO.write</a:t>
            </a:r>
            <a:r>
              <a:rPr lang="en-US" b="0" dirty="0">
                <a:solidFill>
                  <a:schemeClr val="bg1">
                    <a:lumMod val="50000"/>
                    <a:lumOff val="50000"/>
                  </a:schemeClr>
                </a:solidFill>
                <a:latin typeface="Andale Mono"/>
                <a:cs typeface="Andale Mono"/>
              </a:rPr>
              <a:t>("counts"))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4648200" y="5572780"/>
            <a:ext cx="4191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18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Where</a:t>
            </a:r>
            <a:r>
              <a:rPr lang="en-US" sz="18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 in event time?</a:t>
            </a:r>
            <a:endParaRPr lang="en-US" sz="18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4648200" y="5879068"/>
            <a:ext cx="4191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1800" b="0" kern="0" dirty="0" smtClean="0">
                <a:solidFill>
                  <a:srgbClr val="00B050"/>
                </a:solidFill>
                <a:latin typeface="Gill Sans"/>
                <a:cs typeface="Gill Sans"/>
              </a:rPr>
              <a:t>When</a:t>
            </a:r>
            <a:r>
              <a:rPr lang="en-US" sz="18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 in processing time?</a:t>
            </a:r>
            <a:endParaRPr lang="en-US" sz="18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4648200" y="6183868"/>
            <a:ext cx="4191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1800" b="0" kern="0" dirty="0" smtClean="0">
                <a:solidFill>
                  <a:srgbClr val="FF0000"/>
                </a:solidFill>
                <a:latin typeface="Gill Sans"/>
                <a:cs typeface="Gill Sans"/>
              </a:rPr>
              <a:t>How</a:t>
            </a:r>
            <a:r>
              <a:rPr lang="en-US" sz="18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 do refines relate?</a:t>
            </a:r>
            <a:endParaRPr lang="en-US" sz="18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0" y="1062335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With windowing</a:t>
            </a:r>
            <a:r>
              <a:rPr lang="mr-IN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…</a:t>
            </a:r>
            <a:endParaRPr lang="en-US" sz="24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349688248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Shitennoj_honbo_garden06s3200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-550688" y="0"/>
            <a:ext cx="10245376" cy="6857999"/>
          </a:xfrm>
          <a:prstGeom prst="rect">
            <a:avLst/>
          </a:prstGeom>
        </p:spPr>
      </p:pic>
      <p:sp>
        <p:nvSpPr>
          <p:cNvPr id="5" name="TextBox 3"/>
          <p:cNvSpPr txBox="1">
            <a:spLocks noChangeArrowheads="1"/>
          </p:cNvSpPr>
          <p:nvPr/>
        </p:nvSpPr>
        <p:spPr bwMode="auto">
          <a:xfrm>
            <a:off x="0" y="6611938"/>
            <a:ext cx="274320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1000" b="0" dirty="0">
                <a:solidFill>
                  <a:srgbClr val="FFFFFF"/>
                </a:solidFill>
              </a:rPr>
              <a:t>Source: </a:t>
            </a:r>
            <a:r>
              <a:rPr lang="en-US" sz="1000" b="0" dirty="0" smtClean="0">
                <a:solidFill>
                  <a:srgbClr val="FFFFFF"/>
                </a:solidFill>
              </a:rPr>
              <a:t>Wikipedia (Japanese rock garden)</a:t>
            </a:r>
            <a:endParaRPr lang="en-US" sz="1000" b="0" dirty="0">
              <a:solidFill>
                <a:srgbClr val="FFFFFF"/>
              </a:solidFill>
            </a:endParaRPr>
          </a:p>
        </p:txBody>
      </p:sp>
      <p:sp>
        <p:nvSpPr>
          <p:cNvPr id="6" name="Title 3"/>
          <p:cNvSpPr txBox="1">
            <a:spLocks/>
          </p:cNvSpPr>
          <p:nvPr/>
        </p:nvSpPr>
        <p:spPr>
          <a:xfrm>
            <a:off x="0" y="2476500"/>
            <a:ext cx="9144000" cy="1028700"/>
          </a:xfrm>
          <a:prstGeom prst="rect">
            <a:avLst/>
          </a:prstGeom>
        </p:spPr>
        <p:txBody>
          <a:bodyPr/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3200" b="1" baseline="0">
                <a:solidFill>
                  <a:schemeClr val="bg1"/>
                </a:solidFill>
                <a:latin typeface="Gill Sans"/>
                <a:ea typeface="+mj-ea"/>
                <a:cs typeface="Gill Sans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 Black" pitchFamily="34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 Black" pitchFamily="34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 Black" pitchFamily="34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 Black" pitchFamily="34" charset="0"/>
              </a:defRPr>
            </a:lvl5pPr>
            <a:lvl6pPr marL="457130" algn="l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rgbClr val="663300"/>
                </a:solidFill>
                <a:latin typeface="Arial Black" pitchFamily="34" charset="0"/>
              </a:defRPr>
            </a:lvl6pPr>
            <a:lvl7pPr marL="914259" algn="l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rgbClr val="663300"/>
                </a:solidFill>
                <a:latin typeface="Arial Black" pitchFamily="34" charset="0"/>
              </a:defRPr>
            </a:lvl7pPr>
            <a:lvl8pPr marL="1371390" algn="l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rgbClr val="663300"/>
                </a:solidFill>
                <a:latin typeface="Arial Black" pitchFamily="34" charset="0"/>
              </a:defRPr>
            </a:lvl8pPr>
            <a:lvl9pPr marL="1828519" algn="l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rgbClr val="663300"/>
                </a:solidFill>
                <a:latin typeface="Arial Black" pitchFamily="34" charset="0"/>
              </a:defRPr>
            </a:lvl9pPr>
          </a:lstStyle>
          <a:p>
            <a:pPr algn="ctr"/>
            <a:r>
              <a:rPr lang="en-US" sz="7200" b="0" dirty="0" smtClean="0">
                <a:solidFill>
                  <a:schemeClr val="tx1"/>
                </a:solidFill>
              </a:rPr>
              <a:t>Questions?</a:t>
            </a:r>
            <a:endParaRPr lang="en-US" sz="7200" b="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21366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0200" y="2019300"/>
            <a:ext cx="6400800" cy="3086100"/>
          </a:xfrm>
          <a:prstGeom prst="rect">
            <a:avLst/>
          </a:prstGeom>
        </p:spPr>
      </p:pic>
      <p:sp>
        <p:nvSpPr>
          <p:cNvPr id="3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Solution?</a:t>
            </a:r>
            <a:endParaRPr lang="en-US" sz="36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0" y="5862935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Can we do better than one-off custom systems?</a:t>
            </a:r>
            <a:endParaRPr lang="en-US" sz="24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246423497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Braine-le-Château_JPG02.jp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5" name="TextBox 4"/>
          <p:cNvSpPr txBox="1">
            <a:spLocks noChangeArrowheads="1"/>
          </p:cNvSpPr>
          <p:nvPr/>
        </p:nvSpPr>
        <p:spPr bwMode="auto">
          <a:xfrm>
            <a:off x="0" y="6611938"/>
            <a:ext cx="403860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1000" b="0" dirty="0" smtClean="0"/>
              <a:t>Source: Wikipedia (River)</a:t>
            </a:r>
            <a:endParaRPr lang="en-US" sz="1000" b="0" dirty="0"/>
          </a:p>
        </p:txBody>
      </p:sp>
      <p:sp>
        <p:nvSpPr>
          <p:cNvPr id="6" name="TextBox 5"/>
          <p:cNvSpPr txBox="1"/>
          <p:nvPr/>
        </p:nvSpPr>
        <p:spPr>
          <a:xfrm>
            <a:off x="381000" y="5791200"/>
            <a:ext cx="7086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tabLst>
                <a:tab pos="292100" algn="l"/>
                <a:tab pos="520700" algn="l"/>
              </a:tabLst>
            </a:pPr>
            <a:r>
              <a:rPr lang="en-US" sz="3600" b="0" dirty="0" smtClean="0">
                <a:latin typeface="Gill Sans"/>
                <a:cs typeface="Gill Sans"/>
              </a:rPr>
              <a:t>Stream Processing Frameworks</a:t>
            </a:r>
            <a:endParaRPr lang="en-US" sz="3600" b="0" dirty="0"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1291242663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0" y="1752600"/>
            <a:ext cx="9144000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tabLst>
                <a:tab pos="292100" algn="l"/>
                <a:tab pos="520700" algn="l"/>
              </a:tabLst>
            </a:pPr>
            <a:r>
              <a:rPr lang="en-US" sz="4800" b="0" dirty="0" smtClean="0">
                <a:solidFill>
                  <a:schemeClr val="bg1"/>
                </a:solidFill>
                <a:latin typeface="Gill Sans"/>
                <a:cs typeface="Gill Sans"/>
              </a:rPr>
              <a:t>real-time</a:t>
            </a:r>
            <a:r>
              <a:rPr lang="en-US" sz="2800" b="0" dirty="0" smtClean="0">
                <a:solidFill>
                  <a:schemeClr val="bg1"/>
                </a:solidFill>
                <a:latin typeface="Gill Sans"/>
                <a:cs typeface="Gill Sans"/>
              </a:rPr>
              <a:t> </a:t>
            </a:r>
          </a:p>
          <a:p>
            <a:pPr algn="ctr">
              <a:tabLst>
                <a:tab pos="292100" algn="l"/>
                <a:tab pos="520700" algn="l"/>
              </a:tabLst>
            </a:pPr>
            <a:r>
              <a:rPr lang="en-US" sz="2800" b="0" dirty="0" smtClean="0">
                <a:solidFill>
                  <a:schemeClr val="bg1"/>
                </a:solidFill>
                <a:latin typeface="Gill Sans"/>
                <a:cs typeface="Gill Sans"/>
              </a:rPr>
              <a:t>vs. </a:t>
            </a:r>
          </a:p>
          <a:p>
            <a:pPr algn="ctr">
              <a:tabLst>
                <a:tab pos="292100" algn="l"/>
                <a:tab pos="520700" algn="l"/>
              </a:tabLst>
            </a:pPr>
            <a:r>
              <a:rPr lang="en-US" sz="4800" b="0" dirty="0" smtClean="0">
                <a:solidFill>
                  <a:schemeClr val="bg1"/>
                </a:solidFill>
                <a:latin typeface="Gill Sans"/>
                <a:cs typeface="Gill Sans"/>
              </a:rPr>
              <a:t>online </a:t>
            </a:r>
          </a:p>
          <a:p>
            <a:pPr algn="ctr">
              <a:tabLst>
                <a:tab pos="292100" algn="l"/>
                <a:tab pos="520700" algn="l"/>
              </a:tabLst>
            </a:pPr>
            <a:r>
              <a:rPr lang="en-US" sz="2800" b="0" dirty="0" smtClean="0">
                <a:solidFill>
                  <a:schemeClr val="bg1"/>
                </a:solidFill>
                <a:latin typeface="Gill Sans"/>
                <a:cs typeface="Gill Sans"/>
              </a:rPr>
              <a:t>vs. </a:t>
            </a:r>
          </a:p>
          <a:p>
            <a:pPr algn="ctr">
              <a:tabLst>
                <a:tab pos="292100" algn="l"/>
                <a:tab pos="520700" algn="l"/>
              </a:tabLst>
            </a:pPr>
            <a:r>
              <a:rPr lang="en-US" sz="4800" b="0" dirty="0" smtClean="0">
                <a:solidFill>
                  <a:schemeClr val="bg1"/>
                </a:solidFill>
                <a:latin typeface="Gill Sans"/>
                <a:cs typeface="Gill Sans"/>
              </a:rPr>
              <a:t>streaming</a:t>
            </a:r>
            <a:endParaRPr lang="en-US" sz="48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1637705373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Default Design">
  <a:themeElements>
    <a:clrScheme name="My Theme Colors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FFFF99"/>
      </a:accent1>
      <a:accent2>
        <a:srgbClr val="9999FF"/>
      </a:accent2>
      <a:accent3>
        <a:srgbClr val="CCFF99"/>
      </a:accent3>
      <a:accent4>
        <a:srgbClr val="FF99CC"/>
      </a:accent4>
      <a:accent5>
        <a:srgbClr val="99CCFF"/>
      </a:accent5>
      <a:accent6>
        <a:srgbClr val="FFCC99"/>
      </a:accent6>
      <a:hlink>
        <a:srgbClr val="FFFFFF"/>
      </a:hlink>
      <a:folHlink>
        <a:srgbClr val="B2B2B2"/>
      </a:folHlink>
    </a:clrScheme>
    <a:fontScheme name="Default Design">
      <a:majorFont>
        <a:latin typeface="Arial Black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6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6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lnDef>
  </a:objectDefaults>
  <a:extraClrSchemeLst>
    <a:extraClrScheme>
      <a:clrScheme name="Default Design 1">
        <a:dk1>
          <a:srgbClr val="25252F"/>
        </a:dk1>
        <a:lt1>
          <a:srgbClr val="9999FF"/>
        </a:lt1>
        <a:dk2>
          <a:srgbClr val="000000"/>
        </a:dk2>
        <a:lt2>
          <a:srgbClr val="FFFFFF"/>
        </a:lt2>
        <a:accent1>
          <a:srgbClr val="3366FF"/>
        </a:accent1>
        <a:accent2>
          <a:srgbClr val="003399"/>
        </a:accent2>
        <a:accent3>
          <a:srgbClr val="AAAAAA"/>
        </a:accent3>
        <a:accent4>
          <a:srgbClr val="8282DA"/>
        </a:accent4>
        <a:accent5>
          <a:srgbClr val="ADB8FF"/>
        </a:accent5>
        <a:accent6>
          <a:srgbClr val="002D8A"/>
        </a:accent6>
        <a:hlink>
          <a:srgbClr val="009999"/>
        </a:hlink>
        <a:folHlink>
          <a:srgbClr val="B2B2B2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314183"/>
        </a:dk1>
        <a:lt1>
          <a:srgbClr val="FFFFFF"/>
        </a:lt1>
        <a:dk2>
          <a:srgbClr val="0B1E45"/>
        </a:dk2>
        <a:lt2>
          <a:srgbClr val="FFFFFF"/>
        </a:lt2>
        <a:accent1>
          <a:srgbClr val="6666FF"/>
        </a:accent1>
        <a:accent2>
          <a:srgbClr val="0066FF"/>
        </a:accent2>
        <a:accent3>
          <a:srgbClr val="AAABB0"/>
        </a:accent3>
        <a:accent4>
          <a:srgbClr val="DADADA"/>
        </a:accent4>
        <a:accent5>
          <a:srgbClr val="B8B8FF"/>
        </a:accent5>
        <a:accent6>
          <a:srgbClr val="005CE7"/>
        </a:accent6>
        <a:hlink>
          <a:srgbClr val="006699"/>
        </a:hlink>
        <a:folHlink>
          <a:srgbClr val="B2B2B2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194349"/>
        </a:dk1>
        <a:lt1>
          <a:srgbClr val="FFFFCC"/>
        </a:lt1>
        <a:dk2>
          <a:srgbClr val="006666"/>
        </a:dk2>
        <a:lt2>
          <a:srgbClr val="FFFFFF"/>
        </a:lt2>
        <a:accent1>
          <a:srgbClr val="99CC00"/>
        </a:accent1>
        <a:accent2>
          <a:srgbClr val="00B6B2"/>
        </a:accent2>
        <a:accent3>
          <a:srgbClr val="AAB8B8"/>
        </a:accent3>
        <a:accent4>
          <a:srgbClr val="DADAAE"/>
        </a:accent4>
        <a:accent5>
          <a:srgbClr val="CAE2AA"/>
        </a:accent5>
        <a:accent6>
          <a:srgbClr val="00A5A1"/>
        </a:accent6>
        <a:hlink>
          <a:srgbClr val="669900"/>
        </a:hlink>
        <a:folHlink>
          <a:srgbClr val="6666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194349"/>
        </a:dk1>
        <a:lt1>
          <a:srgbClr val="FFFFCC"/>
        </a:lt1>
        <a:dk2>
          <a:srgbClr val="0000FF"/>
        </a:dk2>
        <a:lt2>
          <a:srgbClr val="FFFFFF"/>
        </a:lt2>
        <a:accent1>
          <a:srgbClr val="0099FF"/>
        </a:accent1>
        <a:accent2>
          <a:srgbClr val="33CC33"/>
        </a:accent2>
        <a:accent3>
          <a:srgbClr val="AAAAFF"/>
        </a:accent3>
        <a:accent4>
          <a:srgbClr val="DADAAE"/>
        </a:accent4>
        <a:accent5>
          <a:srgbClr val="AACAFF"/>
        </a:accent5>
        <a:accent6>
          <a:srgbClr val="2DB92D"/>
        </a:accent6>
        <a:hlink>
          <a:srgbClr val="CC9900"/>
        </a:hlink>
        <a:folHlink>
          <a:srgbClr val="B2B2B2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194349"/>
        </a:dk1>
        <a:lt1>
          <a:srgbClr val="FFFFCC"/>
        </a:lt1>
        <a:dk2>
          <a:srgbClr val="72A497"/>
        </a:dk2>
        <a:lt2>
          <a:srgbClr val="000000"/>
        </a:lt2>
        <a:accent1>
          <a:srgbClr val="805D32"/>
        </a:accent1>
        <a:accent2>
          <a:srgbClr val="7D2F3C"/>
        </a:accent2>
        <a:accent3>
          <a:srgbClr val="BCCFC9"/>
        </a:accent3>
        <a:accent4>
          <a:srgbClr val="DADAAE"/>
        </a:accent4>
        <a:accent5>
          <a:srgbClr val="C0B6AD"/>
        </a:accent5>
        <a:accent6>
          <a:srgbClr val="712A35"/>
        </a:accent6>
        <a:hlink>
          <a:srgbClr val="CC9900"/>
        </a:hlink>
        <a:folHlink>
          <a:srgbClr val="B2B2B2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1C1C1C"/>
        </a:dk1>
        <a:lt1>
          <a:srgbClr val="FFFFFF"/>
        </a:lt1>
        <a:dk2>
          <a:srgbClr val="710F0F"/>
        </a:dk2>
        <a:lt2>
          <a:srgbClr val="FFFFFF"/>
        </a:lt2>
        <a:accent1>
          <a:srgbClr val="FF9900"/>
        </a:accent1>
        <a:accent2>
          <a:srgbClr val="FF3300"/>
        </a:accent2>
        <a:accent3>
          <a:srgbClr val="BBAAAA"/>
        </a:accent3>
        <a:accent4>
          <a:srgbClr val="DADADA"/>
        </a:accent4>
        <a:accent5>
          <a:srgbClr val="FFCAAA"/>
        </a:accent5>
        <a:accent6>
          <a:srgbClr val="E72D00"/>
        </a:accent6>
        <a:hlink>
          <a:srgbClr val="666699"/>
        </a:hlink>
        <a:folHlink>
          <a:srgbClr val="996633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336666"/>
        </a:dk1>
        <a:lt1>
          <a:srgbClr val="FFFFFF"/>
        </a:lt1>
        <a:dk2>
          <a:srgbClr val="000000"/>
        </a:dk2>
        <a:lt2>
          <a:srgbClr val="666699"/>
        </a:lt2>
        <a:accent1>
          <a:srgbClr val="99CCCC"/>
        </a:accent1>
        <a:accent2>
          <a:srgbClr val="CCCCCC"/>
        </a:accent2>
        <a:accent3>
          <a:srgbClr val="FFFFFF"/>
        </a:accent3>
        <a:accent4>
          <a:srgbClr val="2A5656"/>
        </a:accent4>
        <a:accent5>
          <a:srgbClr val="CAE2E2"/>
        </a:accent5>
        <a:accent6>
          <a:srgbClr val="B9B9B9"/>
        </a:accent6>
        <a:hlink>
          <a:srgbClr val="006666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0000"/>
        </a:dk1>
        <a:lt1>
          <a:srgbClr val="FFFFFF"/>
        </a:lt1>
        <a:dk2>
          <a:srgbClr val="000000"/>
        </a:dk2>
        <a:lt2>
          <a:srgbClr val="666699"/>
        </a:lt2>
        <a:accent1>
          <a:srgbClr val="FF9900"/>
        </a:accent1>
        <a:accent2>
          <a:srgbClr val="FF0000"/>
        </a:accent2>
        <a:accent3>
          <a:srgbClr val="FFFFFF"/>
        </a:accent3>
        <a:accent4>
          <a:srgbClr val="000000"/>
        </a:accent4>
        <a:accent5>
          <a:srgbClr val="FFCAAA"/>
        </a:accent5>
        <a:accent6>
          <a:srgbClr val="E70000"/>
        </a:accent6>
        <a:hlink>
          <a:srgbClr val="336699"/>
        </a:hlink>
        <a:folHlink>
          <a:srgbClr val="80808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000000"/>
        </a:dk1>
        <a:lt1>
          <a:srgbClr val="FFFFFF"/>
        </a:lt1>
        <a:dk2>
          <a:srgbClr val="000000"/>
        </a:dk2>
        <a:lt2>
          <a:srgbClr val="666699"/>
        </a:lt2>
        <a:accent1>
          <a:srgbClr val="CC3300"/>
        </a:accent1>
        <a:accent2>
          <a:srgbClr val="CC9900"/>
        </a:accent2>
        <a:accent3>
          <a:srgbClr val="FFFFFF"/>
        </a:accent3>
        <a:accent4>
          <a:srgbClr val="000000"/>
        </a:accent4>
        <a:accent5>
          <a:srgbClr val="E2ADAA"/>
        </a:accent5>
        <a:accent6>
          <a:srgbClr val="B98A00"/>
        </a:accent6>
        <a:hlink>
          <a:srgbClr val="CC6600"/>
        </a:hlink>
        <a:folHlink>
          <a:srgbClr val="80808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000000"/>
        </a:dk1>
        <a:lt1>
          <a:srgbClr val="FFFFFF"/>
        </a:lt1>
        <a:dk2>
          <a:srgbClr val="000000"/>
        </a:dk2>
        <a:lt2>
          <a:srgbClr val="666699"/>
        </a:lt2>
        <a:accent1>
          <a:srgbClr val="666699"/>
        </a:accent1>
        <a:accent2>
          <a:srgbClr val="9999FF"/>
        </a:accent2>
        <a:accent3>
          <a:srgbClr val="FFFFFF"/>
        </a:accent3>
        <a:accent4>
          <a:srgbClr val="000000"/>
        </a:accent4>
        <a:accent5>
          <a:srgbClr val="B8B8CA"/>
        </a:accent5>
        <a:accent6>
          <a:srgbClr val="8A8AE7"/>
        </a:accent6>
        <a:hlink>
          <a:srgbClr val="3366FF"/>
        </a:hlink>
        <a:folHlink>
          <a:srgbClr val="80808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58552</TotalTime>
  <Words>2299</Words>
  <Application>Microsoft Macintosh PowerPoint</Application>
  <PresentationFormat>On-screen Show (4:3)</PresentationFormat>
  <Paragraphs>528</Paragraphs>
  <Slides>64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64</vt:i4>
      </vt:variant>
    </vt:vector>
  </HeadingPairs>
  <TitlesOfParts>
    <vt:vector size="74" baseType="lpstr">
      <vt:lpstr>Andale Mono</vt:lpstr>
      <vt:lpstr>Arial Black</vt:lpstr>
      <vt:lpstr>Calibri</vt:lpstr>
      <vt:lpstr>Consolas</vt:lpstr>
      <vt:lpstr>Gill Sans</vt:lpstr>
      <vt:lpstr>Symbol</vt:lpstr>
      <vt:lpstr>Wingdings</vt:lpstr>
      <vt:lpstr>ヒラギノ角ゴ ProN W3</vt:lpstr>
      <vt:lpstr>Arial</vt:lpstr>
      <vt:lpstr>Default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Manager/>
  <Company>University of Waterloo</Company>
  <LinksUpToDate>false</LinksUpToDate>
  <SharedDoc>false</SharedDoc>
  <HyperlinkBase/>
  <HyperlinksChanged>false</HyperlinksChanged>
  <AppVersion>15.0032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Big Data Infrastructure</dc:title>
  <dc:subject/>
  <dc:creator>Jimmy Lin</dc:creator>
  <cp:keywords/>
  <dc:description/>
  <cp:lastModifiedBy>Jimmy Lin</cp:lastModifiedBy>
  <cp:revision>12766</cp:revision>
  <dcterms:created xsi:type="dcterms:W3CDTF">2012-08-31T06:36:49Z</dcterms:created>
  <dcterms:modified xsi:type="dcterms:W3CDTF">2018-03-27T14:58:26Z</dcterms:modified>
  <cp:category/>
</cp:coreProperties>
</file>